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5" r:id="rId3"/>
    <p:sldId id="266" r:id="rId4"/>
    <p:sldId id="258" r:id="rId5"/>
    <p:sldId id="259" r:id="rId6"/>
    <p:sldId id="260" r:id="rId7"/>
    <p:sldId id="261" r:id="rId8"/>
    <p:sldId id="262"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FBDD3A-7535-4313-BEBD-BB412379C7A5}" v="1559" dt="2021-02-25T18:00:32.8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74" d="100"/>
          <a:sy n="74" d="100"/>
        </p:scale>
        <p:origin x="3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3/5/2021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xmlns="" id="{16F9E488-0718-4E1E-9D12-26779F6062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3">
            <a:extLst>
              <a:ext uri="{FF2B5EF4-FFF2-40B4-BE49-F238E27FC236}">
                <a16:creationId xmlns:a16="http://schemas.microsoft.com/office/drawing/2014/main" xmlns="" id="{D20AEB5B-DFC7-42B4-9FAA-6B95E01D0F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15124" y="0"/>
            <a:ext cx="7476877" cy="6858000"/>
          </a:xfrm>
          <a:custGeom>
            <a:avLst/>
            <a:gdLst>
              <a:gd name="connsiteX0" fmla="*/ 637332 w 7476877"/>
              <a:gd name="connsiteY0" fmla="*/ 4332728 h 6858000"/>
              <a:gd name="connsiteX1" fmla="*/ 1576347 w 7476877"/>
              <a:gd name="connsiteY1" fmla="*/ 4332728 h 6858000"/>
              <a:gd name="connsiteX2" fmla="*/ 1720345 w 7476877"/>
              <a:gd name="connsiteY2" fmla="*/ 4419228 h 6858000"/>
              <a:gd name="connsiteX3" fmla="*/ 2190864 w 7476877"/>
              <a:gd name="connsiteY3" fmla="*/ 5245095 h 6858000"/>
              <a:gd name="connsiteX4" fmla="*/ 2190864 w 7476877"/>
              <a:gd name="connsiteY4" fmla="*/ 5413976 h 6858000"/>
              <a:gd name="connsiteX5" fmla="*/ 1720345 w 7476877"/>
              <a:gd name="connsiteY5" fmla="*/ 6239844 h 6858000"/>
              <a:gd name="connsiteX6" fmla="*/ 1576347 w 7476877"/>
              <a:gd name="connsiteY6" fmla="*/ 6326343 h 6858000"/>
              <a:gd name="connsiteX7" fmla="*/ 637332 w 7476877"/>
              <a:gd name="connsiteY7" fmla="*/ 6326343 h 6858000"/>
              <a:gd name="connsiteX8" fmla="*/ 491309 w 7476877"/>
              <a:gd name="connsiteY8" fmla="*/ 6239844 h 6858000"/>
              <a:gd name="connsiteX9" fmla="*/ 22817 w 7476877"/>
              <a:gd name="connsiteY9" fmla="*/ 5413976 h 6858000"/>
              <a:gd name="connsiteX10" fmla="*/ 22817 w 7476877"/>
              <a:gd name="connsiteY10" fmla="*/ 5245095 h 6858000"/>
              <a:gd name="connsiteX11" fmla="*/ 491309 w 7476877"/>
              <a:gd name="connsiteY11" fmla="*/ 4419228 h 6858000"/>
              <a:gd name="connsiteX12" fmla="*/ 637332 w 7476877"/>
              <a:gd name="connsiteY12" fmla="*/ 4332728 h 6858000"/>
              <a:gd name="connsiteX13" fmla="*/ 3853980 w 7476877"/>
              <a:gd name="connsiteY13" fmla="*/ 0 h 6858000"/>
              <a:gd name="connsiteX14" fmla="*/ 5043644 w 7476877"/>
              <a:gd name="connsiteY14" fmla="*/ 0 h 6858000"/>
              <a:gd name="connsiteX15" fmla="*/ 5083740 w 7476877"/>
              <a:gd name="connsiteY15" fmla="*/ 70378 h 6858000"/>
              <a:gd name="connsiteX16" fmla="*/ 5225307 w 7476877"/>
              <a:gd name="connsiteY16" fmla="*/ 318859 h 6858000"/>
              <a:gd name="connsiteX17" fmla="*/ 5225307 w 7476877"/>
              <a:gd name="connsiteY17" fmla="*/ 577503 h 6858000"/>
              <a:gd name="connsiteX18" fmla="*/ 4504695 w 7476877"/>
              <a:gd name="connsiteY18" fmla="*/ 1842337 h 6858000"/>
              <a:gd name="connsiteX19" fmla="*/ 4284162 w 7476877"/>
              <a:gd name="connsiteY19" fmla="*/ 1974811 h 6858000"/>
              <a:gd name="connsiteX20" fmla="*/ 2846045 w 7476877"/>
              <a:gd name="connsiteY20" fmla="*/ 1974811 h 6858000"/>
              <a:gd name="connsiteX21" fmla="*/ 2778342 w 7476877"/>
              <a:gd name="connsiteY21" fmla="*/ 1965645 h 6858000"/>
              <a:gd name="connsiteX22" fmla="*/ 2731777 w 7476877"/>
              <a:gd name="connsiteY22" fmla="*/ 1945746 h 6858000"/>
              <a:gd name="connsiteX23" fmla="*/ 2760233 w 7476877"/>
              <a:gd name="connsiteY23" fmla="*/ 1895581 h 6858000"/>
              <a:gd name="connsiteX24" fmla="*/ 3768459 w 7476877"/>
              <a:gd name="connsiteY24" fmla="*/ 118263 h 6858000"/>
              <a:gd name="connsiteX25" fmla="*/ 3819932 w 7476877"/>
              <a:gd name="connsiteY25" fmla="*/ 39732 h 6858000"/>
              <a:gd name="connsiteX26" fmla="*/ 1880237 w 7476877"/>
              <a:gd name="connsiteY26" fmla="*/ 0 h 6858000"/>
              <a:gd name="connsiteX27" fmla="*/ 2102124 w 7476877"/>
              <a:gd name="connsiteY27" fmla="*/ 0 h 6858000"/>
              <a:gd name="connsiteX28" fmla="*/ 2086946 w 7476877"/>
              <a:gd name="connsiteY28" fmla="*/ 26756 h 6858000"/>
              <a:gd name="connsiteX29" fmla="*/ 1911773 w 7476877"/>
              <a:gd name="connsiteY29" fmla="*/ 335552 h 6858000"/>
              <a:gd name="connsiteX30" fmla="*/ 1911773 w 7476877"/>
              <a:gd name="connsiteY30" fmla="*/ 594199 h 6858000"/>
              <a:gd name="connsiteX31" fmla="*/ 2629280 w 7476877"/>
              <a:gd name="connsiteY31" fmla="*/ 1859030 h 6858000"/>
              <a:gd name="connsiteX32" fmla="*/ 2723627 w 7476877"/>
              <a:gd name="connsiteY32" fmla="*/ 1956020 h 6858000"/>
              <a:gd name="connsiteX33" fmla="*/ 2734544 w 7476877"/>
              <a:gd name="connsiteY33" fmla="*/ 1960685 h 6858000"/>
              <a:gd name="connsiteX34" fmla="*/ 2676021 w 7476877"/>
              <a:gd name="connsiteY34" fmla="*/ 2063851 h 6858000"/>
              <a:gd name="connsiteX35" fmla="*/ 2632495 w 7476877"/>
              <a:gd name="connsiteY35" fmla="*/ 2140578 h 6858000"/>
              <a:gd name="connsiteX36" fmla="*/ 2677641 w 7476877"/>
              <a:gd name="connsiteY36" fmla="*/ 2159871 h 6858000"/>
              <a:gd name="connsiteX37" fmla="*/ 2754009 w 7476877"/>
              <a:gd name="connsiteY37" fmla="*/ 2170210 h 6858000"/>
              <a:gd name="connsiteX38" fmla="*/ 4376198 w 7476877"/>
              <a:gd name="connsiteY38" fmla="*/ 2170210 h 6858000"/>
              <a:gd name="connsiteX39" fmla="*/ 4624956 w 7476877"/>
              <a:gd name="connsiteY39" fmla="*/ 2020780 h 6858000"/>
              <a:gd name="connsiteX40" fmla="*/ 5437803 w 7476877"/>
              <a:gd name="connsiteY40" fmla="*/ 594055 h 6858000"/>
              <a:gd name="connsiteX41" fmla="*/ 5437803 w 7476877"/>
              <a:gd name="connsiteY41" fmla="*/ 302307 h 6858000"/>
              <a:gd name="connsiteX42" fmla="*/ 5294722 w 7476877"/>
              <a:gd name="connsiteY42" fmla="*/ 51168 h 6858000"/>
              <a:gd name="connsiteX43" fmla="*/ 5265570 w 7476877"/>
              <a:gd name="connsiteY43" fmla="*/ 0 h 6858000"/>
              <a:gd name="connsiteX44" fmla="*/ 7476877 w 7476877"/>
              <a:gd name="connsiteY44" fmla="*/ 0 h 6858000"/>
              <a:gd name="connsiteX45" fmla="*/ 7476877 w 7476877"/>
              <a:gd name="connsiteY45" fmla="*/ 6858000 h 6858000"/>
              <a:gd name="connsiteX46" fmla="*/ 3343303 w 7476877"/>
              <a:gd name="connsiteY46" fmla="*/ 6858000 h 6858000"/>
              <a:gd name="connsiteX47" fmla="*/ 3297958 w 7476877"/>
              <a:gd name="connsiteY47" fmla="*/ 6778065 h 6858000"/>
              <a:gd name="connsiteX48" fmla="*/ 1841286 w 7476877"/>
              <a:gd name="connsiteY48" fmla="*/ 4210218 h 6858000"/>
              <a:gd name="connsiteX49" fmla="*/ 1841286 w 7476877"/>
              <a:gd name="connsiteY49" fmla="*/ 3515516 h 6858000"/>
              <a:gd name="connsiteX50" fmla="*/ 2556859 w 7476877"/>
              <a:gd name="connsiteY50" fmla="*/ 2254092 h 6858000"/>
              <a:gd name="connsiteX51" fmla="*/ 2617166 w 7476877"/>
              <a:gd name="connsiteY51" fmla="*/ 2147787 h 6858000"/>
              <a:gd name="connsiteX52" fmla="*/ 2615044 w 7476877"/>
              <a:gd name="connsiteY52" fmla="*/ 2146880 h 6858000"/>
              <a:gd name="connsiteX53" fmla="*/ 2508620 w 7476877"/>
              <a:gd name="connsiteY53" fmla="*/ 2037473 h 6858000"/>
              <a:gd name="connsiteX54" fmla="*/ 1699276 w 7476877"/>
              <a:gd name="connsiteY54" fmla="*/ 610749 h 6858000"/>
              <a:gd name="connsiteX55" fmla="*/ 1699276 w 7476877"/>
              <a:gd name="connsiteY55" fmla="*/ 319000 h 6858000"/>
              <a:gd name="connsiteX56" fmla="*/ 1843322 w 7476877"/>
              <a:gd name="connsiteY56" fmla="*/ 650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76877" h="6858000">
                <a:moveTo>
                  <a:pt x="637332" y="4332728"/>
                </a:moveTo>
                <a:cubicBezTo>
                  <a:pt x="637332" y="4332728"/>
                  <a:pt x="637332" y="4332728"/>
                  <a:pt x="1576347" y="4332728"/>
                </a:cubicBezTo>
                <a:cubicBezTo>
                  <a:pt x="1635163" y="4332728"/>
                  <a:pt x="1691949" y="4365681"/>
                  <a:pt x="1720345" y="4419228"/>
                </a:cubicBezTo>
                <a:cubicBezTo>
                  <a:pt x="1720345" y="4419228"/>
                  <a:pt x="1720345" y="4419228"/>
                  <a:pt x="2190864" y="5245095"/>
                </a:cubicBezTo>
                <a:cubicBezTo>
                  <a:pt x="2221287" y="5296583"/>
                  <a:pt x="2221287" y="5362488"/>
                  <a:pt x="2190864" y="5413976"/>
                </a:cubicBezTo>
                <a:cubicBezTo>
                  <a:pt x="2190864" y="5413976"/>
                  <a:pt x="2190864" y="5413976"/>
                  <a:pt x="1720345" y="6239844"/>
                </a:cubicBezTo>
                <a:cubicBezTo>
                  <a:pt x="1691949" y="6293391"/>
                  <a:pt x="1635163" y="6326343"/>
                  <a:pt x="1576347" y="6326343"/>
                </a:cubicBezTo>
                <a:cubicBezTo>
                  <a:pt x="1576347" y="6326343"/>
                  <a:pt x="1576347" y="6326343"/>
                  <a:pt x="637332" y="6326343"/>
                </a:cubicBezTo>
                <a:cubicBezTo>
                  <a:pt x="576490" y="6326343"/>
                  <a:pt x="521732" y="6293391"/>
                  <a:pt x="491309" y="6239844"/>
                </a:cubicBezTo>
                <a:cubicBezTo>
                  <a:pt x="491309" y="6239844"/>
                  <a:pt x="491309" y="6239844"/>
                  <a:pt x="22817" y="5413976"/>
                </a:cubicBezTo>
                <a:cubicBezTo>
                  <a:pt x="-7605" y="5362488"/>
                  <a:pt x="-7605" y="5296583"/>
                  <a:pt x="22817" y="5245095"/>
                </a:cubicBezTo>
                <a:cubicBezTo>
                  <a:pt x="22817" y="5245095"/>
                  <a:pt x="22817" y="5245095"/>
                  <a:pt x="491309" y="4419228"/>
                </a:cubicBezTo>
                <a:cubicBezTo>
                  <a:pt x="521732" y="4365681"/>
                  <a:pt x="576490" y="4332728"/>
                  <a:pt x="637332" y="4332728"/>
                </a:cubicBezTo>
                <a:close/>
                <a:moveTo>
                  <a:pt x="3853980" y="0"/>
                </a:moveTo>
                <a:lnTo>
                  <a:pt x="5043644" y="0"/>
                </a:lnTo>
                <a:lnTo>
                  <a:pt x="5083740" y="70378"/>
                </a:lnTo>
                <a:cubicBezTo>
                  <a:pt x="5127533" y="147245"/>
                  <a:pt x="5174639" y="229925"/>
                  <a:pt x="5225307" y="318859"/>
                </a:cubicBezTo>
                <a:cubicBezTo>
                  <a:pt x="5271897" y="397715"/>
                  <a:pt x="5271897" y="498649"/>
                  <a:pt x="5225307" y="577503"/>
                </a:cubicBezTo>
                <a:cubicBezTo>
                  <a:pt x="5225307" y="577503"/>
                  <a:pt x="5225307" y="577503"/>
                  <a:pt x="4504695" y="1842337"/>
                </a:cubicBezTo>
                <a:cubicBezTo>
                  <a:pt x="4461209" y="1924345"/>
                  <a:pt x="4374239" y="1974811"/>
                  <a:pt x="4284162" y="1974811"/>
                </a:cubicBezTo>
                <a:cubicBezTo>
                  <a:pt x="4284162" y="1974811"/>
                  <a:pt x="4284162" y="1974811"/>
                  <a:pt x="2846045" y="1974811"/>
                </a:cubicBezTo>
                <a:cubicBezTo>
                  <a:pt x="2822750" y="1974811"/>
                  <a:pt x="2800035" y="1971656"/>
                  <a:pt x="2778342" y="1965645"/>
                </a:cubicBezTo>
                <a:lnTo>
                  <a:pt x="2731777" y="1945746"/>
                </a:lnTo>
                <a:lnTo>
                  <a:pt x="2760233" y="1895581"/>
                </a:lnTo>
                <a:cubicBezTo>
                  <a:pt x="3017539" y="1441999"/>
                  <a:pt x="3346890" y="861413"/>
                  <a:pt x="3768459" y="118263"/>
                </a:cubicBezTo>
                <a:cubicBezTo>
                  <a:pt x="3784101" y="90729"/>
                  <a:pt x="3801308" y="64519"/>
                  <a:pt x="3819932" y="39732"/>
                </a:cubicBezTo>
                <a:close/>
                <a:moveTo>
                  <a:pt x="1880237" y="0"/>
                </a:moveTo>
                <a:lnTo>
                  <a:pt x="2102124" y="0"/>
                </a:lnTo>
                <a:lnTo>
                  <a:pt x="2086946" y="26756"/>
                </a:lnTo>
                <a:cubicBezTo>
                  <a:pt x="1911773" y="335552"/>
                  <a:pt x="1911773" y="335552"/>
                  <a:pt x="1911773" y="335552"/>
                </a:cubicBezTo>
                <a:cubicBezTo>
                  <a:pt x="1865182" y="414408"/>
                  <a:pt x="1865182" y="515344"/>
                  <a:pt x="1911773" y="594199"/>
                </a:cubicBezTo>
                <a:cubicBezTo>
                  <a:pt x="2629280" y="1859030"/>
                  <a:pt x="2629280" y="1859030"/>
                  <a:pt x="2629280" y="1859030"/>
                </a:cubicBezTo>
                <a:cubicBezTo>
                  <a:pt x="2652576" y="1900035"/>
                  <a:pt x="2685189" y="1933154"/>
                  <a:pt x="2723627" y="1956020"/>
                </a:cubicBezTo>
                <a:lnTo>
                  <a:pt x="2734544" y="1960685"/>
                </a:lnTo>
                <a:lnTo>
                  <a:pt x="2676021" y="2063851"/>
                </a:lnTo>
                <a:lnTo>
                  <a:pt x="2632495" y="2140578"/>
                </a:lnTo>
                <a:lnTo>
                  <a:pt x="2677641" y="2159871"/>
                </a:lnTo>
                <a:cubicBezTo>
                  <a:pt x="2702113" y="2166652"/>
                  <a:pt x="2727732" y="2170210"/>
                  <a:pt x="2754009" y="2170210"/>
                </a:cubicBezTo>
                <a:cubicBezTo>
                  <a:pt x="4376198" y="2170210"/>
                  <a:pt x="4376198" y="2170210"/>
                  <a:pt x="4376198" y="2170210"/>
                </a:cubicBezTo>
                <a:cubicBezTo>
                  <a:pt x="4477805" y="2170210"/>
                  <a:pt x="4575904" y="2113286"/>
                  <a:pt x="4624956" y="2020780"/>
                </a:cubicBezTo>
                <a:cubicBezTo>
                  <a:pt x="5437803" y="594055"/>
                  <a:pt x="5437803" y="594055"/>
                  <a:pt x="5437803" y="594055"/>
                </a:cubicBezTo>
                <a:cubicBezTo>
                  <a:pt x="5490358" y="505109"/>
                  <a:pt x="5490358" y="391256"/>
                  <a:pt x="5437803" y="302307"/>
                </a:cubicBezTo>
                <a:cubicBezTo>
                  <a:pt x="5387000" y="213137"/>
                  <a:pt x="5339373" y="129540"/>
                  <a:pt x="5294722" y="51168"/>
                </a:cubicBezTo>
                <a:lnTo>
                  <a:pt x="5265570" y="0"/>
                </a:lnTo>
                <a:lnTo>
                  <a:pt x="7476877" y="0"/>
                </a:lnTo>
                <a:lnTo>
                  <a:pt x="7476877" y="6858000"/>
                </a:lnTo>
                <a:lnTo>
                  <a:pt x="3343303" y="6858000"/>
                </a:lnTo>
                <a:lnTo>
                  <a:pt x="3297958" y="6778065"/>
                </a:lnTo>
                <a:cubicBezTo>
                  <a:pt x="3015657" y="6280421"/>
                  <a:pt x="2563976" y="5484189"/>
                  <a:pt x="1841286" y="4210218"/>
                </a:cubicBezTo>
                <a:cubicBezTo>
                  <a:pt x="1716144" y="3998418"/>
                  <a:pt x="1716144" y="3727316"/>
                  <a:pt x="1841286" y="3515516"/>
                </a:cubicBezTo>
                <a:cubicBezTo>
                  <a:pt x="1841286" y="3515516"/>
                  <a:pt x="1841286" y="3515516"/>
                  <a:pt x="2556859" y="2254092"/>
                </a:cubicBezTo>
                <a:lnTo>
                  <a:pt x="2617166" y="2147787"/>
                </a:lnTo>
                <a:lnTo>
                  <a:pt x="2615044" y="2146880"/>
                </a:lnTo>
                <a:cubicBezTo>
                  <a:pt x="2571686" y="2121084"/>
                  <a:pt x="2534897" y="2083728"/>
                  <a:pt x="2508620" y="2037473"/>
                </a:cubicBezTo>
                <a:cubicBezTo>
                  <a:pt x="2508620" y="2037473"/>
                  <a:pt x="2508620" y="2037473"/>
                  <a:pt x="1699276" y="610749"/>
                </a:cubicBezTo>
                <a:cubicBezTo>
                  <a:pt x="1646720" y="521803"/>
                  <a:pt x="1646720" y="407950"/>
                  <a:pt x="1699276" y="319000"/>
                </a:cubicBezTo>
                <a:cubicBezTo>
                  <a:pt x="1699276" y="319000"/>
                  <a:pt x="1699276" y="319000"/>
                  <a:pt x="1843322" y="65075"/>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1356919" y="2945524"/>
            <a:ext cx="6457183" cy="2274388"/>
          </a:xfrm>
        </p:spPr>
        <p:txBody>
          <a:bodyPr anchor="t">
            <a:normAutofit/>
          </a:bodyPr>
          <a:lstStyle/>
          <a:p>
            <a:pPr algn="l"/>
            <a:r>
              <a:rPr lang="en-US" sz="7200">
                <a:cs typeface="Calibri Light"/>
              </a:rPr>
              <a:t>OA Neveklov</a:t>
            </a:r>
            <a:endParaRPr lang="en-US" sz="7200"/>
          </a:p>
        </p:txBody>
      </p:sp>
      <p:sp>
        <p:nvSpPr>
          <p:cNvPr id="3" name="Subtitle 2"/>
          <p:cNvSpPr>
            <a:spLocks noGrp="1"/>
          </p:cNvSpPr>
          <p:nvPr>
            <p:ph type="subTitle" idx="1"/>
          </p:nvPr>
        </p:nvSpPr>
        <p:spPr>
          <a:xfrm>
            <a:off x="1331480" y="1234285"/>
            <a:ext cx="5013661" cy="1683292"/>
          </a:xfrm>
        </p:spPr>
        <p:txBody>
          <a:bodyPr vert="horz" lIns="91440" tIns="45720" rIns="91440" bIns="45720" rtlCol="0" anchor="b">
            <a:normAutofit/>
          </a:bodyPr>
          <a:lstStyle/>
          <a:p>
            <a:pPr algn="l"/>
            <a:r>
              <a:rPr lang="en-US">
                <a:ea typeface="+mn-lt"/>
                <a:cs typeface="+mn-lt"/>
              </a:rPr>
              <a:t>Founded - 20.11.1997</a:t>
            </a:r>
            <a:endParaRPr lang="en-US"/>
          </a:p>
          <a:p>
            <a:pPr algn="l"/>
            <a:endParaRPr lang="en-US"/>
          </a:p>
          <a:p>
            <a:pPr algn="l"/>
            <a:r>
              <a:rPr lang="en-US">
                <a:ea typeface="+mn-lt"/>
                <a:cs typeface="+mn-lt"/>
              </a:rPr>
              <a:t>Included in the network of schools - 19.03.1998</a:t>
            </a:r>
            <a:endParaRPr lang="en-US"/>
          </a:p>
        </p:txBody>
      </p:sp>
      <p:grpSp>
        <p:nvGrpSpPr>
          <p:cNvPr id="26" name="Group 25">
            <a:extLst>
              <a:ext uri="{FF2B5EF4-FFF2-40B4-BE49-F238E27FC236}">
                <a16:creationId xmlns:a16="http://schemas.microsoft.com/office/drawing/2014/main" xmlns="" id="{64B93721-934F-4F1E-A868-0B2BA110D3B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41960" y="561256"/>
            <a:ext cx="1128382" cy="847206"/>
            <a:chOff x="7393391" y="1075612"/>
            <a:chExt cx="1128382" cy="847206"/>
          </a:xfrm>
        </p:grpSpPr>
        <p:sp>
          <p:nvSpPr>
            <p:cNvPr id="27" name="Freeform 5">
              <a:extLst>
                <a:ext uri="{FF2B5EF4-FFF2-40B4-BE49-F238E27FC236}">
                  <a16:creationId xmlns:a16="http://schemas.microsoft.com/office/drawing/2014/main" xmlns="" id="{99494AF8-52DE-4016-B1B9-5D16974BAE2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393391" y="1327438"/>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8" name="Freeform 5">
              <a:extLst>
                <a:ext uri="{FF2B5EF4-FFF2-40B4-BE49-F238E27FC236}">
                  <a16:creationId xmlns:a16="http://schemas.microsoft.com/office/drawing/2014/main" xmlns="" id="{C27115E3-8DBD-460F-8EAD-44E12617413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971281" y="1075612"/>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1F32EBA-ED97-466E-8CFA-8382584155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FBB1362E-4699-426B-8D02-4F7CE6DA935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169039" y="1090549"/>
            <a:ext cx="5581001" cy="4278755"/>
            <a:chOff x="6169039" y="142050"/>
            <a:chExt cx="5581001" cy="4278755"/>
          </a:xfrm>
        </p:grpSpPr>
        <p:sp>
          <p:nvSpPr>
            <p:cNvPr id="13" name="Freeform: Shape 12">
              <a:extLst>
                <a:ext uri="{FF2B5EF4-FFF2-40B4-BE49-F238E27FC236}">
                  <a16:creationId xmlns:a16="http://schemas.microsoft.com/office/drawing/2014/main" xmlns="" id="{BEFB93E7-8C93-4FE1-953B-9F55FCCEA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6820162" y="-509073"/>
              <a:ext cx="4278755" cy="5581001"/>
            </a:xfrm>
            <a:custGeom>
              <a:avLst/>
              <a:gdLst>
                <a:gd name="connsiteX0" fmla="*/ 4278755 w 4278755"/>
                <a:gd name="connsiteY0" fmla="*/ 309054 h 5581001"/>
                <a:gd name="connsiteX1" fmla="*/ 4278755 w 4278755"/>
                <a:gd name="connsiteY1" fmla="*/ 1005863 h 5581001"/>
                <a:gd name="connsiteX2" fmla="*/ 4278755 w 4278755"/>
                <a:gd name="connsiteY2" fmla="*/ 4575137 h 5581001"/>
                <a:gd name="connsiteX3" fmla="*/ 4278755 w 4278755"/>
                <a:gd name="connsiteY3" fmla="*/ 5271947 h 5581001"/>
                <a:gd name="connsiteX4" fmla="*/ 3969701 w 4278755"/>
                <a:gd name="connsiteY4" fmla="*/ 5581001 h 5581001"/>
                <a:gd name="connsiteX5" fmla="*/ 309054 w 4278755"/>
                <a:gd name="connsiteY5" fmla="*/ 5581001 h 5581001"/>
                <a:gd name="connsiteX6" fmla="*/ 0 w 4278755"/>
                <a:gd name="connsiteY6" fmla="*/ 5271946 h 5581001"/>
                <a:gd name="connsiteX7" fmla="*/ 0 w 4278755"/>
                <a:gd name="connsiteY7" fmla="*/ 4575136 h 5581001"/>
                <a:gd name="connsiteX8" fmla="*/ 0 w 4278755"/>
                <a:gd name="connsiteY8" fmla="*/ 1005863 h 5581001"/>
                <a:gd name="connsiteX9" fmla="*/ 0 w 4278755"/>
                <a:gd name="connsiteY9" fmla="*/ 309054 h 5581001"/>
                <a:gd name="connsiteX10" fmla="*/ 309054 w 4278755"/>
                <a:gd name="connsiteY10" fmla="*/ 0 h 5581001"/>
                <a:gd name="connsiteX11" fmla="*/ 3969701 w 4278755"/>
                <a:gd name="connsiteY11" fmla="*/ 0 h 55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8755" h="5581001">
                  <a:moveTo>
                    <a:pt x="4278755" y="309054"/>
                  </a:moveTo>
                  <a:lnTo>
                    <a:pt x="4278755" y="1005863"/>
                  </a:lnTo>
                  <a:lnTo>
                    <a:pt x="4278755" y="4575137"/>
                  </a:lnTo>
                  <a:lnTo>
                    <a:pt x="4278755" y="5271947"/>
                  </a:lnTo>
                  <a:lnTo>
                    <a:pt x="3969701" y="5581001"/>
                  </a:lnTo>
                  <a:lnTo>
                    <a:pt x="309054" y="5581001"/>
                  </a:lnTo>
                  <a:lnTo>
                    <a:pt x="0" y="5271946"/>
                  </a:lnTo>
                  <a:lnTo>
                    <a:pt x="0" y="4575136"/>
                  </a:lnTo>
                  <a:lnTo>
                    <a:pt x="0" y="1005863"/>
                  </a:lnTo>
                  <a:lnTo>
                    <a:pt x="0" y="309054"/>
                  </a:lnTo>
                  <a:lnTo>
                    <a:pt x="309054" y="0"/>
                  </a:lnTo>
                  <a:lnTo>
                    <a:pt x="396970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3B60422C-70D6-488F-8CE4-C3299AD795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6902139" y="-425197"/>
              <a:ext cx="4114800" cy="5413248"/>
            </a:xfrm>
            <a:custGeom>
              <a:avLst/>
              <a:gdLst>
                <a:gd name="connsiteX0" fmla="*/ 4278755 w 4278755"/>
                <a:gd name="connsiteY0" fmla="*/ 309054 h 5581001"/>
                <a:gd name="connsiteX1" fmla="*/ 4278755 w 4278755"/>
                <a:gd name="connsiteY1" fmla="*/ 1005863 h 5581001"/>
                <a:gd name="connsiteX2" fmla="*/ 4278755 w 4278755"/>
                <a:gd name="connsiteY2" fmla="*/ 4575137 h 5581001"/>
                <a:gd name="connsiteX3" fmla="*/ 4278755 w 4278755"/>
                <a:gd name="connsiteY3" fmla="*/ 5271947 h 5581001"/>
                <a:gd name="connsiteX4" fmla="*/ 3969701 w 4278755"/>
                <a:gd name="connsiteY4" fmla="*/ 5581001 h 5581001"/>
                <a:gd name="connsiteX5" fmla="*/ 309054 w 4278755"/>
                <a:gd name="connsiteY5" fmla="*/ 5581001 h 5581001"/>
                <a:gd name="connsiteX6" fmla="*/ 0 w 4278755"/>
                <a:gd name="connsiteY6" fmla="*/ 5271946 h 5581001"/>
                <a:gd name="connsiteX7" fmla="*/ 0 w 4278755"/>
                <a:gd name="connsiteY7" fmla="*/ 4575136 h 5581001"/>
                <a:gd name="connsiteX8" fmla="*/ 0 w 4278755"/>
                <a:gd name="connsiteY8" fmla="*/ 1005863 h 5581001"/>
                <a:gd name="connsiteX9" fmla="*/ 0 w 4278755"/>
                <a:gd name="connsiteY9" fmla="*/ 309054 h 5581001"/>
                <a:gd name="connsiteX10" fmla="*/ 309054 w 4278755"/>
                <a:gd name="connsiteY10" fmla="*/ 0 h 5581001"/>
                <a:gd name="connsiteX11" fmla="*/ 3969701 w 4278755"/>
                <a:gd name="connsiteY11" fmla="*/ 0 h 55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8755" h="5581001">
                  <a:moveTo>
                    <a:pt x="4278755" y="309054"/>
                  </a:moveTo>
                  <a:lnTo>
                    <a:pt x="4278755" y="1005863"/>
                  </a:lnTo>
                  <a:lnTo>
                    <a:pt x="4278755" y="4575137"/>
                  </a:lnTo>
                  <a:lnTo>
                    <a:pt x="4278755" y="5271947"/>
                  </a:lnTo>
                  <a:lnTo>
                    <a:pt x="3969701" y="5581001"/>
                  </a:lnTo>
                  <a:lnTo>
                    <a:pt x="309054" y="5581001"/>
                  </a:lnTo>
                  <a:lnTo>
                    <a:pt x="0" y="5271946"/>
                  </a:lnTo>
                  <a:lnTo>
                    <a:pt x="0" y="4575136"/>
                  </a:lnTo>
                  <a:lnTo>
                    <a:pt x="0" y="1005863"/>
                  </a:lnTo>
                  <a:lnTo>
                    <a:pt x="0" y="309054"/>
                  </a:lnTo>
                  <a:lnTo>
                    <a:pt x="309054" y="0"/>
                  </a:lnTo>
                  <a:lnTo>
                    <a:pt x="3969701"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xmlns="" id="{D3894FE6-59E2-4206-9B8B-4FFA2F54E19A}"/>
              </a:ext>
            </a:extLst>
          </p:cNvPr>
          <p:cNvSpPr>
            <a:spLocks noGrp="1"/>
          </p:cNvSpPr>
          <p:nvPr>
            <p:ph type="title"/>
          </p:nvPr>
        </p:nvSpPr>
        <p:spPr>
          <a:xfrm>
            <a:off x="6558184" y="1432731"/>
            <a:ext cx="4779647" cy="1240208"/>
          </a:xfrm>
        </p:spPr>
        <p:txBody>
          <a:bodyPr vert="horz" lIns="91440" tIns="45720" rIns="91440" bIns="45720" rtlCol="0" anchor="ctr">
            <a:normAutofit/>
          </a:bodyPr>
          <a:lstStyle/>
          <a:p>
            <a:r>
              <a:rPr lang="en-US" sz="4000" b="1" kern="1200">
                <a:solidFill>
                  <a:schemeClr val="bg1"/>
                </a:solidFill>
                <a:latin typeface="+mj-lt"/>
                <a:ea typeface="+mj-ea"/>
                <a:cs typeface="+mj-cs"/>
              </a:rPr>
              <a:t>Placement of graduates 2018-19</a:t>
            </a:r>
          </a:p>
        </p:txBody>
      </p:sp>
      <p:pic>
        <p:nvPicPr>
          <p:cNvPr id="5" name="Picture 5">
            <a:extLst>
              <a:ext uri="{FF2B5EF4-FFF2-40B4-BE49-F238E27FC236}">
                <a16:creationId xmlns:a16="http://schemas.microsoft.com/office/drawing/2014/main" xmlns="" id="{890B23D5-BB0C-4787-9EFE-ADF8C8DF4CF2}"/>
              </a:ext>
            </a:extLst>
          </p:cNvPr>
          <p:cNvPicPr>
            <a:picLocks noGrp="1" noChangeAspect="1"/>
          </p:cNvPicPr>
          <p:nvPr>
            <p:ph sz="half" idx="1"/>
          </p:nvPr>
        </p:nvPicPr>
        <p:blipFill>
          <a:blip r:embed="rId2"/>
          <a:stretch>
            <a:fillRect/>
          </a:stretch>
        </p:blipFill>
        <p:spPr>
          <a:xfrm>
            <a:off x="808215" y="643467"/>
            <a:ext cx="4763261" cy="5571066"/>
          </a:xfrm>
          <a:prstGeom prst="rect">
            <a:avLst/>
          </a:prstGeom>
        </p:spPr>
      </p:pic>
      <p:sp>
        <p:nvSpPr>
          <p:cNvPr id="4" name="Content Placeholder 3">
            <a:extLst>
              <a:ext uri="{FF2B5EF4-FFF2-40B4-BE49-F238E27FC236}">
                <a16:creationId xmlns:a16="http://schemas.microsoft.com/office/drawing/2014/main" xmlns="" id="{4AD44115-FE83-444C-A9F0-03F454B1A375}"/>
              </a:ext>
            </a:extLst>
          </p:cNvPr>
          <p:cNvSpPr>
            <a:spLocks noGrp="1"/>
          </p:cNvSpPr>
          <p:nvPr>
            <p:ph sz="half" idx="2"/>
          </p:nvPr>
        </p:nvSpPr>
        <p:spPr>
          <a:xfrm>
            <a:off x="6559826" y="2680575"/>
            <a:ext cx="4778006" cy="2261936"/>
          </a:xfrm>
        </p:spPr>
        <p:txBody>
          <a:bodyPr vert="horz" lIns="91440" tIns="45720" rIns="91440" bIns="45720" rtlCol="0" anchor="t">
            <a:noAutofit/>
          </a:bodyPr>
          <a:lstStyle/>
          <a:p>
            <a:pPr marL="0" indent="0">
              <a:buNone/>
            </a:pPr>
            <a:r>
              <a:rPr lang="en-US" sz="1800">
                <a:solidFill>
                  <a:schemeClr val="bg1"/>
                </a:solidFill>
              </a:rPr>
              <a:t>Universities                                                             </a:t>
            </a:r>
            <a:r>
              <a:rPr lang="en-US" sz="1800" b="1">
                <a:solidFill>
                  <a:schemeClr val="bg1"/>
                </a:solidFill>
              </a:rPr>
              <a:t>12</a:t>
            </a:r>
            <a:endParaRPr lang="en-US" sz="1800">
              <a:solidFill>
                <a:schemeClr val="bg1"/>
              </a:solidFill>
              <a:cs typeface="Calibri" panose="020F0502020204030204"/>
            </a:endParaRPr>
          </a:p>
          <a:p>
            <a:pPr marL="0" indent="0">
              <a:buNone/>
            </a:pPr>
            <a:r>
              <a:rPr lang="en-US" sz="1800" dirty="0">
                <a:solidFill>
                  <a:schemeClr val="bg1"/>
                </a:solidFill>
              </a:rPr>
              <a:t>Secondary                                                              </a:t>
            </a:r>
            <a:r>
              <a:rPr lang="en-US" sz="1800" b="1">
                <a:solidFill>
                  <a:schemeClr val="bg1"/>
                </a:solidFill>
              </a:rPr>
              <a:t>  1</a:t>
            </a:r>
            <a:endParaRPr lang="en-US" sz="1800">
              <a:solidFill>
                <a:schemeClr val="bg1"/>
              </a:solidFill>
              <a:cs typeface="Calibri" panose="020F0502020204030204"/>
            </a:endParaRPr>
          </a:p>
          <a:p>
            <a:pPr marL="0" indent="0">
              <a:buNone/>
            </a:pPr>
            <a:r>
              <a:rPr lang="en-US" sz="1800">
                <a:solidFill>
                  <a:schemeClr val="bg1"/>
                </a:solidFill>
              </a:rPr>
              <a:t>College / technical institute                                  </a:t>
            </a:r>
            <a:r>
              <a:rPr lang="en-US" sz="1800" b="1">
                <a:solidFill>
                  <a:schemeClr val="bg1"/>
                </a:solidFill>
              </a:rPr>
              <a:t>1</a:t>
            </a:r>
            <a:endParaRPr lang="en-US" sz="1800">
              <a:solidFill>
                <a:schemeClr val="bg1"/>
              </a:solidFill>
            </a:endParaRPr>
          </a:p>
          <a:p>
            <a:pPr marL="0" indent="0">
              <a:buNone/>
            </a:pPr>
            <a:r>
              <a:rPr lang="en-US" sz="1800">
                <a:solidFill>
                  <a:schemeClr val="bg1"/>
                </a:solidFill>
              </a:rPr>
              <a:t>Language school                                                     </a:t>
            </a:r>
            <a:r>
              <a:rPr lang="en-US" sz="1800" b="1">
                <a:solidFill>
                  <a:schemeClr val="bg1"/>
                </a:solidFill>
              </a:rPr>
              <a:t>2</a:t>
            </a:r>
            <a:endParaRPr lang="en-US" sz="1800" b="1">
              <a:solidFill>
                <a:schemeClr val="bg1"/>
              </a:solidFill>
              <a:cs typeface="Calibri" panose="020F0502020204030204"/>
            </a:endParaRPr>
          </a:p>
          <a:p>
            <a:pPr marL="0" indent="0">
              <a:buNone/>
            </a:pPr>
            <a:r>
              <a:rPr lang="en-US" sz="1800" dirty="0">
                <a:solidFill>
                  <a:schemeClr val="bg1"/>
                </a:solidFill>
              </a:rPr>
              <a:t>Employment                                                            </a:t>
            </a:r>
            <a:r>
              <a:rPr lang="en-US" sz="1800" b="1">
                <a:solidFill>
                  <a:schemeClr val="bg1"/>
                </a:solidFill>
              </a:rPr>
              <a:t>11</a:t>
            </a:r>
            <a:endParaRPr lang="en-US" sz="1800">
              <a:solidFill>
                <a:schemeClr val="bg1"/>
              </a:solidFill>
              <a:cs typeface="Calibri" panose="020F0502020204030204"/>
            </a:endParaRPr>
          </a:p>
          <a:p>
            <a:pPr marL="0" indent="0">
              <a:buNone/>
            </a:pPr>
            <a:r>
              <a:rPr lang="en-US" sz="1800" dirty="0">
                <a:solidFill>
                  <a:schemeClr val="bg1"/>
                </a:solidFill>
              </a:rPr>
              <a:t>Abroad                                                                      </a:t>
            </a:r>
            <a:r>
              <a:rPr lang="en-US" sz="1800" b="1">
                <a:solidFill>
                  <a:schemeClr val="bg1"/>
                </a:solidFill>
              </a:rPr>
              <a:t>0</a:t>
            </a:r>
            <a:endParaRPr lang="en-US" sz="1800">
              <a:solidFill>
                <a:schemeClr val="bg1"/>
              </a:solidFill>
              <a:cs typeface="Calibri"/>
            </a:endParaRPr>
          </a:p>
          <a:p>
            <a:pPr marL="0" indent="0">
              <a:buNone/>
            </a:pPr>
            <a:r>
              <a:rPr lang="en-US" sz="1800" dirty="0">
                <a:solidFill>
                  <a:schemeClr val="bg1"/>
                </a:solidFill>
              </a:rPr>
              <a:t>Unknown                                                                  </a:t>
            </a:r>
            <a:r>
              <a:rPr lang="en-US" sz="1800" b="1">
                <a:solidFill>
                  <a:schemeClr val="bg1"/>
                </a:solidFill>
              </a:rPr>
              <a:t>0</a:t>
            </a:r>
            <a:endParaRPr lang="en-US" sz="1800">
              <a:solidFill>
                <a:schemeClr val="bg1"/>
              </a:solidFill>
              <a:cs typeface="Calibri" panose="020F0502020204030204"/>
            </a:endParaRPr>
          </a:p>
          <a:p>
            <a:endParaRPr lang="en-US" sz="500">
              <a:solidFill>
                <a:schemeClr val="bg1"/>
              </a:solidFill>
            </a:endParaRPr>
          </a:p>
        </p:txBody>
      </p:sp>
    </p:spTree>
    <p:extLst>
      <p:ext uri="{BB962C8B-B14F-4D97-AF65-F5344CB8AC3E}">
        <p14:creationId xmlns:p14="http://schemas.microsoft.com/office/powerpoint/2010/main" val="2965311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99E115D7-68EB-4590-9BD1-A56D941440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5A45CBB-FA54-4B6E-A326-B6A52B187076}"/>
              </a:ext>
            </a:extLst>
          </p:cNvPr>
          <p:cNvSpPr>
            <a:spLocks noGrp="1"/>
          </p:cNvSpPr>
          <p:nvPr>
            <p:ph type="title"/>
          </p:nvPr>
        </p:nvSpPr>
        <p:spPr>
          <a:xfrm>
            <a:off x="811169" y="165970"/>
            <a:ext cx="5344742" cy="1670984"/>
          </a:xfrm>
        </p:spPr>
        <p:txBody>
          <a:bodyPr anchor="b">
            <a:normAutofit/>
          </a:bodyPr>
          <a:lstStyle/>
          <a:p>
            <a:r>
              <a:rPr lang="en-US" sz="4000" b="1">
                <a:ea typeface="+mj-lt"/>
                <a:cs typeface="+mj-lt"/>
              </a:rPr>
              <a:t>Modern school equipment</a:t>
            </a:r>
          </a:p>
        </p:txBody>
      </p:sp>
      <p:sp>
        <p:nvSpPr>
          <p:cNvPr id="3" name="Content Placeholder 2">
            <a:extLst>
              <a:ext uri="{FF2B5EF4-FFF2-40B4-BE49-F238E27FC236}">
                <a16:creationId xmlns:a16="http://schemas.microsoft.com/office/drawing/2014/main" xmlns="" id="{164D1264-DB3B-4E32-BF66-233C5233B1DA}"/>
              </a:ext>
            </a:extLst>
          </p:cNvPr>
          <p:cNvSpPr>
            <a:spLocks noGrp="1"/>
          </p:cNvSpPr>
          <p:nvPr>
            <p:ph idx="1"/>
          </p:nvPr>
        </p:nvSpPr>
        <p:spPr>
          <a:xfrm>
            <a:off x="811169" y="1998666"/>
            <a:ext cx="5344742" cy="3717942"/>
          </a:xfrm>
        </p:spPr>
        <p:txBody>
          <a:bodyPr vert="horz" lIns="91440" tIns="45720" rIns="91440" bIns="45720" rtlCol="0" anchor="t">
            <a:noAutofit/>
          </a:bodyPr>
          <a:lstStyle/>
          <a:p>
            <a:pPr marL="0" indent="0">
              <a:buNone/>
            </a:pPr>
            <a:r>
              <a:rPr lang="en-US" sz="1600">
                <a:ea typeface="+mn-lt"/>
                <a:cs typeface="+mn-lt"/>
              </a:rPr>
              <a:t>Part of a modern campus.</a:t>
            </a:r>
            <a:endParaRPr lang="en-US" sz="1600">
              <a:cs typeface="Calibri" panose="020F0502020204030204"/>
            </a:endParaRPr>
          </a:p>
          <a:p>
            <a:pPr marL="0" indent="0">
              <a:buNone/>
            </a:pPr>
            <a:r>
              <a:rPr lang="en-US" sz="1600">
                <a:ea typeface="+mn-lt"/>
                <a:cs typeface="+mn-lt"/>
              </a:rPr>
              <a:t>Includes a youth home, a sports hall, and a school cafeteria.</a:t>
            </a:r>
          </a:p>
          <a:p>
            <a:pPr marL="0" indent="0">
              <a:buNone/>
            </a:pPr>
            <a:r>
              <a:rPr lang="en-US" sz="1600">
                <a:ea typeface="+mn-lt"/>
                <a:cs typeface="+mn-lt"/>
              </a:rPr>
              <a:t>Apartments for school staff.</a:t>
            </a:r>
            <a:endParaRPr lang="en-US" sz="1600">
              <a:cs typeface="Calibri" panose="020F0502020204030204"/>
            </a:endParaRPr>
          </a:p>
          <a:p>
            <a:pPr marL="0" indent="0">
              <a:buNone/>
            </a:pPr>
            <a:r>
              <a:rPr lang="en-US" sz="1600">
                <a:ea typeface="+mn-lt"/>
                <a:cs typeface="+mn-lt"/>
              </a:rPr>
              <a:t>3 rooms with computer technology.</a:t>
            </a:r>
            <a:endParaRPr lang="en-US" sz="1600">
              <a:cs typeface="Calibri" panose="020F0502020204030204"/>
            </a:endParaRPr>
          </a:p>
          <a:p>
            <a:pPr marL="0" indent="0">
              <a:buNone/>
            </a:pPr>
            <a:r>
              <a:rPr lang="en-US" sz="1600">
                <a:ea typeface="+mn-lt"/>
                <a:cs typeface="+mn-lt"/>
              </a:rPr>
              <a:t>Possibility to use PC for personal use.</a:t>
            </a:r>
            <a:endParaRPr lang="en-US" sz="1600">
              <a:cs typeface="Calibri" panose="020F0502020204030204"/>
            </a:endParaRPr>
          </a:p>
          <a:p>
            <a:pPr marL="0" indent="0">
              <a:buNone/>
            </a:pPr>
            <a:r>
              <a:rPr lang="en-US" sz="1600">
                <a:ea typeface="+mn-lt"/>
                <a:cs typeface="+mn-lt"/>
              </a:rPr>
              <a:t>Workrooms equipped with hi-fi tower, video recorder and television.</a:t>
            </a:r>
            <a:endParaRPr lang="en-US" sz="1600">
              <a:cs typeface="Calibri" panose="020F0502020204030204"/>
            </a:endParaRPr>
          </a:p>
          <a:p>
            <a:pPr marL="0" indent="0">
              <a:buNone/>
            </a:pPr>
            <a:r>
              <a:rPr lang="en-US" sz="1600">
                <a:ea typeface="+mn-lt"/>
                <a:cs typeface="+mn-lt"/>
              </a:rPr>
              <a:t>The subject of a fictitious company - the use of office equipment and computer technology.</a:t>
            </a:r>
            <a:endParaRPr lang="en-US" sz="1600">
              <a:cs typeface="Calibri" panose="020F0502020204030204"/>
            </a:endParaRPr>
          </a:p>
          <a:p>
            <a:pPr marL="0" indent="0">
              <a:buNone/>
            </a:pPr>
            <a:r>
              <a:rPr lang="en-US" sz="1600">
                <a:ea typeface="+mn-lt"/>
                <a:cs typeface="+mn-lt"/>
              </a:rPr>
              <a:t>Refreshments at school - vending machines with baguettes, biscuits and chocolate products, vending machines for hot and cold drinks and a buffet.</a:t>
            </a:r>
          </a:p>
          <a:p>
            <a:pPr marL="0" indent="0">
              <a:buNone/>
            </a:pPr>
            <a:endParaRPr lang="en-US" sz="1600" dirty="0">
              <a:cs typeface="Calibri" panose="020F0502020204030204"/>
            </a:endParaRPr>
          </a:p>
          <a:p>
            <a:pPr marL="0" indent="0">
              <a:buNone/>
            </a:pPr>
            <a:r>
              <a:rPr lang="en-US" sz="1600" dirty="0">
                <a:cs typeface="Calibri" panose="020F0502020204030204"/>
              </a:rPr>
              <a:t>1 picture – Hall, 2 picture – IT room, 3 picture – Gym, 4 </a:t>
            </a:r>
            <a:r>
              <a:rPr lang="en-US" sz="1600">
                <a:cs typeface="Calibri" panose="020F0502020204030204"/>
              </a:rPr>
              <a:t>picture auditorium</a:t>
            </a:r>
            <a:endParaRPr lang="en-US" sz="1600" u="sng">
              <a:cs typeface="Calibri" panose="020F0502020204030204"/>
            </a:endParaRPr>
          </a:p>
          <a:p>
            <a:pPr marL="0" indent="0">
              <a:buNone/>
            </a:pPr>
            <a:endParaRPr lang="en-US" sz="1800" dirty="0">
              <a:cs typeface="Calibri" panose="020F0502020204030204"/>
            </a:endParaRPr>
          </a:p>
        </p:txBody>
      </p:sp>
      <p:pic>
        <p:nvPicPr>
          <p:cNvPr id="4" name="Picture 4">
            <a:extLst>
              <a:ext uri="{FF2B5EF4-FFF2-40B4-BE49-F238E27FC236}">
                <a16:creationId xmlns:a16="http://schemas.microsoft.com/office/drawing/2014/main" xmlns="" id="{1E0B2B14-CF7C-4C19-9E9C-70DF60F2D72E}"/>
              </a:ext>
            </a:extLst>
          </p:cNvPr>
          <p:cNvPicPr>
            <a:picLocks noChangeAspect="1"/>
          </p:cNvPicPr>
          <p:nvPr/>
        </p:nvPicPr>
        <p:blipFill rotWithShape="1">
          <a:blip r:embed="rId2"/>
          <a:srcRect l="15297" r="17956" b="4"/>
          <a:stretch/>
        </p:blipFill>
        <p:spPr>
          <a:xfrm>
            <a:off x="6635845" y="743935"/>
            <a:ext cx="2602663" cy="2602676"/>
          </a:xfrm>
          <a:prstGeom prst="rect">
            <a:avLst/>
          </a:prstGeom>
        </p:spPr>
      </p:pic>
      <p:pic>
        <p:nvPicPr>
          <p:cNvPr id="7" name="Picture 7">
            <a:extLst>
              <a:ext uri="{FF2B5EF4-FFF2-40B4-BE49-F238E27FC236}">
                <a16:creationId xmlns:a16="http://schemas.microsoft.com/office/drawing/2014/main" xmlns="" id="{DB833F68-B92F-4DF6-801B-8604DE0669F2}"/>
              </a:ext>
            </a:extLst>
          </p:cNvPr>
          <p:cNvPicPr>
            <a:picLocks noChangeAspect="1"/>
          </p:cNvPicPr>
          <p:nvPr/>
        </p:nvPicPr>
        <p:blipFill rotWithShape="1">
          <a:blip r:embed="rId3"/>
          <a:srcRect l="25693" r="30308" b="2"/>
          <a:stretch/>
        </p:blipFill>
        <p:spPr>
          <a:xfrm>
            <a:off x="9387431" y="743943"/>
            <a:ext cx="2602663" cy="2602669"/>
          </a:xfrm>
          <a:prstGeom prst="rect">
            <a:avLst/>
          </a:prstGeom>
        </p:spPr>
      </p:pic>
      <p:pic>
        <p:nvPicPr>
          <p:cNvPr id="5" name="Picture 5">
            <a:extLst>
              <a:ext uri="{FF2B5EF4-FFF2-40B4-BE49-F238E27FC236}">
                <a16:creationId xmlns:a16="http://schemas.microsoft.com/office/drawing/2014/main" xmlns="" id="{40BE63C3-0FD5-406D-B2C1-02E920477C8F}"/>
              </a:ext>
            </a:extLst>
          </p:cNvPr>
          <p:cNvPicPr>
            <a:picLocks noChangeAspect="1"/>
          </p:cNvPicPr>
          <p:nvPr/>
        </p:nvPicPr>
        <p:blipFill rotWithShape="1">
          <a:blip r:embed="rId4"/>
          <a:srcRect l="10734" r="14264" b="-2"/>
          <a:stretch/>
        </p:blipFill>
        <p:spPr>
          <a:xfrm>
            <a:off x="6635845" y="3518351"/>
            <a:ext cx="2602663" cy="2602645"/>
          </a:xfrm>
          <a:prstGeom prst="rect">
            <a:avLst/>
          </a:prstGeom>
        </p:spPr>
      </p:pic>
      <p:pic>
        <p:nvPicPr>
          <p:cNvPr id="6" name="Picture 6">
            <a:extLst>
              <a:ext uri="{FF2B5EF4-FFF2-40B4-BE49-F238E27FC236}">
                <a16:creationId xmlns:a16="http://schemas.microsoft.com/office/drawing/2014/main" xmlns="" id="{5C1B65DB-B155-4981-B16B-596D855FD39D}"/>
              </a:ext>
            </a:extLst>
          </p:cNvPr>
          <p:cNvPicPr>
            <a:picLocks noChangeAspect="1"/>
          </p:cNvPicPr>
          <p:nvPr/>
        </p:nvPicPr>
        <p:blipFill rotWithShape="1">
          <a:blip r:embed="rId5"/>
          <a:srcRect l="8740" r="16258" b="-2"/>
          <a:stretch/>
        </p:blipFill>
        <p:spPr>
          <a:xfrm>
            <a:off x="9387431" y="3509068"/>
            <a:ext cx="2602663" cy="2602645"/>
          </a:xfrm>
          <a:prstGeom prst="rect">
            <a:avLst/>
          </a:prstGeom>
        </p:spPr>
      </p:pic>
    </p:spTree>
    <p:extLst>
      <p:ext uri="{BB962C8B-B14F-4D97-AF65-F5344CB8AC3E}">
        <p14:creationId xmlns:p14="http://schemas.microsoft.com/office/powerpoint/2010/main" val="1658525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xmlns="" id="{C4E4288A-DFC8-40A2-90E5-70E851A933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23">
            <a:extLst>
              <a:ext uri="{FF2B5EF4-FFF2-40B4-BE49-F238E27FC236}">
                <a16:creationId xmlns:a16="http://schemas.microsoft.com/office/drawing/2014/main" xmlns="" id="{B63C2D82-D4FA-4A37-BB01-1E7B21E4FF2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65199" y="634058"/>
            <a:ext cx="1128382" cy="847206"/>
            <a:chOff x="5307830" y="325570"/>
            <a:chExt cx="1128382" cy="847206"/>
          </a:xfrm>
        </p:grpSpPr>
        <p:sp>
          <p:nvSpPr>
            <p:cNvPr id="25" name="Freeform 5">
              <a:extLst>
                <a:ext uri="{FF2B5EF4-FFF2-40B4-BE49-F238E27FC236}">
                  <a16:creationId xmlns:a16="http://schemas.microsoft.com/office/drawing/2014/main" xmlns="" id="{C94E7FEF-0CE9-4AC2-94BB-02230C6DC0D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1" name="Freeform 5">
              <a:extLst>
                <a:ext uri="{FF2B5EF4-FFF2-40B4-BE49-F238E27FC236}">
                  <a16:creationId xmlns:a16="http://schemas.microsoft.com/office/drawing/2014/main" xmlns="" id="{EB546CC0-C1BC-48D2-8DA9-4B60283165C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xmlns="" id="{5061274F-7A30-4E88-8F78-A922DDE6B345}"/>
              </a:ext>
            </a:extLst>
          </p:cNvPr>
          <p:cNvSpPr>
            <a:spLocks noGrp="1"/>
          </p:cNvSpPr>
          <p:nvPr>
            <p:ph type="title"/>
          </p:nvPr>
        </p:nvSpPr>
        <p:spPr>
          <a:xfrm>
            <a:off x="965199" y="1371190"/>
            <a:ext cx="4787331" cy="1574333"/>
          </a:xfrm>
        </p:spPr>
        <p:txBody>
          <a:bodyPr anchor="b">
            <a:normAutofit/>
          </a:bodyPr>
          <a:lstStyle/>
          <a:p>
            <a:r>
              <a:rPr lang="en-US" sz="4000" b="1">
                <a:ea typeface="+mj-lt"/>
                <a:cs typeface="+mj-lt"/>
              </a:rPr>
              <a:t>Youth home</a:t>
            </a:r>
            <a:endParaRPr lang="en-US" sz="4000">
              <a:cs typeface="Calibri Light" panose="020F0302020204030204"/>
            </a:endParaRPr>
          </a:p>
        </p:txBody>
      </p:sp>
      <p:sp>
        <p:nvSpPr>
          <p:cNvPr id="23" name="Freeform: Shape 27">
            <a:extLst>
              <a:ext uri="{FF2B5EF4-FFF2-40B4-BE49-F238E27FC236}">
                <a16:creationId xmlns:a16="http://schemas.microsoft.com/office/drawing/2014/main" xmlns="" id="{A9456821-26B9-4181-B181-305FB820DC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909641" y="2134209"/>
            <a:ext cx="4840399" cy="4290450"/>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mpd="sng">
            <a:solidFill>
              <a:schemeClr val="tx1"/>
            </a:solid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useBgFill="1">
        <p:nvSpPr>
          <p:cNvPr id="30" name="Freeform: Shape 29">
            <a:extLst>
              <a:ext uri="{FF2B5EF4-FFF2-40B4-BE49-F238E27FC236}">
                <a16:creationId xmlns:a16="http://schemas.microsoft.com/office/drawing/2014/main" xmlns="" id="{0035D6FE-7FA2-4D67-8767-6F7E98AB16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10608" y="421767"/>
            <a:ext cx="2847251" cy="2523756"/>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ln w="50800" cmpd="sng">
            <a:solidFill>
              <a:schemeClr val="tx1"/>
            </a:solid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pic>
        <p:nvPicPr>
          <p:cNvPr id="4" name="Picture 4">
            <a:extLst>
              <a:ext uri="{FF2B5EF4-FFF2-40B4-BE49-F238E27FC236}">
                <a16:creationId xmlns:a16="http://schemas.microsoft.com/office/drawing/2014/main" xmlns="" id="{F7E3E55D-35FF-456D-B76F-1FB319D703D2}"/>
              </a:ext>
            </a:extLst>
          </p:cNvPr>
          <p:cNvPicPr>
            <a:picLocks noChangeAspect="1"/>
          </p:cNvPicPr>
          <p:nvPr/>
        </p:nvPicPr>
        <p:blipFill rotWithShape="1">
          <a:blip r:embed="rId2"/>
          <a:srcRect l="12607" r="1875" b="1"/>
          <a:stretch/>
        </p:blipFill>
        <p:spPr>
          <a:xfrm>
            <a:off x="6482247" y="937416"/>
            <a:ext cx="1703972" cy="1492458"/>
          </a:xfrm>
          <a:prstGeom prst="rect">
            <a:avLst/>
          </a:prstGeom>
        </p:spPr>
      </p:pic>
      <p:sp useBgFill="1">
        <p:nvSpPr>
          <p:cNvPr id="32" name="Freeform: Shape 31">
            <a:extLst>
              <a:ext uri="{FF2B5EF4-FFF2-40B4-BE49-F238E27FC236}">
                <a16:creationId xmlns:a16="http://schemas.microsoft.com/office/drawing/2014/main" xmlns="" id="{0381C401-8AFE-4396-B195-C21EA1C7FB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58854" y="4490695"/>
            <a:ext cx="2071275" cy="1835943"/>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ln w="50800" cmpd="sng">
            <a:solidFill>
              <a:schemeClr val="tx1"/>
            </a:solid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 name="Content Placeholder 2">
            <a:extLst>
              <a:ext uri="{FF2B5EF4-FFF2-40B4-BE49-F238E27FC236}">
                <a16:creationId xmlns:a16="http://schemas.microsoft.com/office/drawing/2014/main" xmlns="" id="{AA04D7CE-BA80-4CF4-B293-16257E203DEA}"/>
              </a:ext>
            </a:extLst>
          </p:cNvPr>
          <p:cNvSpPr>
            <a:spLocks noGrp="1"/>
          </p:cNvSpPr>
          <p:nvPr>
            <p:ph idx="1"/>
          </p:nvPr>
        </p:nvSpPr>
        <p:spPr>
          <a:xfrm>
            <a:off x="965199" y="3084625"/>
            <a:ext cx="4193655" cy="2927369"/>
          </a:xfrm>
        </p:spPr>
        <p:txBody>
          <a:bodyPr vert="horz" lIns="91440" tIns="45720" rIns="91440" bIns="45720" rtlCol="0" anchor="t">
            <a:normAutofit fontScale="92500" lnSpcReduction="20000"/>
          </a:bodyPr>
          <a:lstStyle/>
          <a:p>
            <a:pPr marL="0" indent="0">
              <a:buNone/>
            </a:pPr>
            <a:r>
              <a:rPr lang="en-US" sz="1800">
                <a:ea typeface="+mn-lt"/>
                <a:cs typeface="+mn-lt"/>
              </a:rPr>
              <a:t>Operates from Sunday to Friday.</a:t>
            </a:r>
            <a:endParaRPr lang="en-US" sz="1800">
              <a:cs typeface="Calibri" panose="020F0502020204030204"/>
            </a:endParaRPr>
          </a:p>
          <a:p>
            <a:pPr marL="0" indent="0">
              <a:buNone/>
            </a:pPr>
            <a:r>
              <a:rPr lang="en-US" sz="1800">
                <a:ea typeface="+mn-lt"/>
                <a:cs typeface="+mn-lt"/>
              </a:rPr>
              <a:t>Building has an atrium, club rooms, triple </a:t>
            </a:r>
            <a:r>
              <a:rPr lang="en-US" sz="1800" dirty="0">
                <a:ea typeface="+mn-lt"/>
                <a:cs typeface="+mn-lt"/>
              </a:rPr>
              <a:t>rooms with kitchen and accessories, laundry room, gym and computer room.</a:t>
            </a:r>
          </a:p>
          <a:p>
            <a:pPr marL="0" indent="0">
              <a:buNone/>
            </a:pPr>
            <a:r>
              <a:rPr lang="en-US" sz="1800">
                <a:ea typeface="+mn-lt"/>
                <a:cs typeface="+mn-lt"/>
              </a:rPr>
              <a:t>All-day meals for residents of youth home are provided by the school cafeteria.</a:t>
            </a:r>
          </a:p>
          <a:p>
            <a:pPr marL="0" indent="0">
              <a:buNone/>
            </a:pPr>
            <a:r>
              <a:rPr lang="en-US" sz="1800" dirty="0">
                <a:cs typeface="Calibri"/>
              </a:rPr>
              <a:t>Lunches</a:t>
            </a:r>
            <a:r>
              <a:rPr lang="en-US" sz="1800" dirty="0">
                <a:ea typeface="+mn-lt"/>
                <a:cs typeface="+mn-lt"/>
              </a:rPr>
              <a:t> for students of the schoool are</a:t>
            </a:r>
            <a:r>
              <a:rPr lang="en-US" sz="1800" dirty="0">
                <a:cs typeface="Calibri"/>
              </a:rPr>
              <a:t> </a:t>
            </a:r>
            <a:r>
              <a:rPr lang="en-US" sz="1800">
                <a:cs typeface="Calibri"/>
              </a:rPr>
              <a:t>provided by the school cafeteria also.</a:t>
            </a:r>
          </a:p>
          <a:p>
            <a:pPr marL="0" indent="0">
              <a:buNone/>
            </a:pPr>
            <a:endParaRPr lang="en-US" sz="1800" dirty="0">
              <a:cs typeface="Calibri"/>
            </a:endParaRPr>
          </a:p>
          <a:p>
            <a:pPr marL="0" indent="0">
              <a:buNone/>
            </a:pPr>
            <a:r>
              <a:rPr lang="en-US" sz="1800">
                <a:cs typeface="Calibri"/>
              </a:rPr>
              <a:t>1 picture – room in youth home, 2 picture – youth home, 3 picture - cafeteria</a:t>
            </a:r>
            <a:endParaRPr lang="en-US" sz="1800" dirty="0">
              <a:cs typeface="Calibri"/>
            </a:endParaRPr>
          </a:p>
        </p:txBody>
      </p:sp>
      <p:pic>
        <p:nvPicPr>
          <p:cNvPr id="6" name="Picture 6">
            <a:extLst>
              <a:ext uri="{FF2B5EF4-FFF2-40B4-BE49-F238E27FC236}">
                <a16:creationId xmlns:a16="http://schemas.microsoft.com/office/drawing/2014/main" xmlns="" id="{A46B91E6-02F5-4109-9E8B-14065E1ED041}"/>
              </a:ext>
            </a:extLst>
          </p:cNvPr>
          <p:cNvPicPr>
            <a:picLocks noChangeAspect="1"/>
          </p:cNvPicPr>
          <p:nvPr/>
        </p:nvPicPr>
        <p:blipFill rotWithShape="1">
          <a:blip r:embed="rId3"/>
          <a:srcRect l="12976" r="4" b="4"/>
          <a:stretch/>
        </p:blipFill>
        <p:spPr>
          <a:xfrm>
            <a:off x="5556954" y="4859213"/>
            <a:ext cx="1275075" cy="1098905"/>
          </a:xfrm>
          <a:prstGeom prst="rect">
            <a:avLst/>
          </a:prstGeom>
        </p:spPr>
      </p:pic>
      <p:pic>
        <p:nvPicPr>
          <p:cNvPr id="5" name="Picture 5">
            <a:extLst>
              <a:ext uri="{FF2B5EF4-FFF2-40B4-BE49-F238E27FC236}">
                <a16:creationId xmlns:a16="http://schemas.microsoft.com/office/drawing/2014/main" xmlns="" id="{19B9484F-9683-4981-8655-F9843845F1AF}"/>
              </a:ext>
            </a:extLst>
          </p:cNvPr>
          <p:cNvPicPr>
            <a:picLocks noChangeAspect="1"/>
          </p:cNvPicPr>
          <p:nvPr/>
        </p:nvPicPr>
        <p:blipFill rotWithShape="1">
          <a:blip r:embed="rId4"/>
          <a:srcRect t="15413"/>
          <a:stretch/>
        </p:blipFill>
        <p:spPr>
          <a:xfrm>
            <a:off x="7687709" y="3181807"/>
            <a:ext cx="3334394" cy="2057959"/>
          </a:xfrm>
          <a:prstGeom prst="rect">
            <a:avLst/>
          </a:prstGeom>
        </p:spPr>
      </p:pic>
    </p:spTree>
    <p:extLst>
      <p:ext uri="{BB962C8B-B14F-4D97-AF65-F5344CB8AC3E}">
        <p14:creationId xmlns:p14="http://schemas.microsoft.com/office/powerpoint/2010/main" val="630618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xmlns="" id="{398B9F3E-AAEC-4C9F-B8C2-2C7A6632EA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a:extLst>
              <a:ext uri="{FF2B5EF4-FFF2-40B4-BE49-F238E27FC236}">
                <a16:creationId xmlns:a16="http://schemas.microsoft.com/office/drawing/2014/main" xmlns="" id="{A42E4961-3DFD-4A83-A285-6A24AB8EAFC3}"/>
              </a:ext>
            </a:extLst>
          </p:cNvPr>
          <p:cNvPicPr>
            <a:picLocks noChangeAspect="1"/>
          </p:cNvPicPr>
          <p:nvPr/>
        </p:nvPicPr>
        <p:blipFill rotWithShape="1">
          <a:blip r:embed="rId2"/>
          <a:srcRect t="14185" r="1" b="1"/>
          <a:stretch/>
        </p:blipFill>
        <p:spPr>
          <a:xfrm>
            <a:off x="3" y="10"/>
            <a:ext cx="10655455" cy="6857990"/>
          </a:xfrm>
          <a:custGeom>
            <a:avLst/>
            <a:gdLst/>
            <a:ahLst/>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p:spPr>
      </p:pic>
      <p:grpSp>
        <p:nvGrpSpPr>
          <p:cNvPr id="26" name="Group 25">
            <a:extLst>
              <a:ext uri="{FF2B5EF4-FFF2-40B4-BE49-F238E27FC236}">
                <a16:creationId xmlns:a16="http://schemas.microsoft.com/office/drawing/2014/main" xmlns="" id="{AF2675FE-7C81-45E3-AE40-C45F0206B4E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736591" y="3116277"/>
            <a:ext cx="6958585" cy="2178657"/>
            <a:chOff x="4736591" y="2112954"/>
            <a:chExt cx="6958585" cy="2178657"/>
          </a:xfrm>
        </p:grpSpPr>
        <p:sp>
          <p:nvSpPr>
            <p:cNvPr id="27" name="Freeform: Shape 26">
              <a:extLst>
                <a:ext uri="{FF2B5EF4-FFF2-40B4-BE49-F238E27FC236}">
                  <a16:creationId xmlns:a16="http://schemas.microsoft.com/office/drawing/2014/main" xmlns="" id="{92F4017F-FC26-4667-82A5-1764A5225C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flipH="1">
              <a:off x="7126555" y="-277010"/>
              <a:ext cx="2178657" cy="6958585"/>
            </a:xfrm>
            <a:custGeom>
              <a:avLst/>
              <a:gdLst>
                <a:gd name="connsiteX0" fmla="*/ 2178657 w 2178657"/>
                <a:gd name="connsiteY0" fmla="*/ 6635229 h 6958585"/>
                <a:gd name="connsiteX1" fmla="*/ 2178657 w 2178657"/>
                <a:gd name="connsiteY1" fmla="*/ 5552397 h 6958585"/>
                <a:gd name="connsiteX2" fmla="*/ 2178657 w 2178657"/>
                <a:gd name="connsiteY2" fmla="*/ 1406188 h 6958585"/>
                <a:gd name="connsiteX3" fmla="*/ 2178657 w 2178657"/>
                <a:gd name="connsiteY3" fmla="*/ 323356 h 6958585"/>
                <a:gd name="connsiteX4" fmla="*/ 1855301 w 2178657"/>
                <a:gd name="connsiteY4" fmla="*/ 0 h 6958585"/>
                <a:gd name="connsiteX5" fmla="*/ 323356 w 2178657"/>
                <a:gd name="connsiteY5" fmla="*/ 0 h 6958585"/>
                <a:gd name="connsiteX6" fmla="*/ 0 w 2178657"/>
                <a:gd name="connsiteY6" fmla="*/ 323356 h 6958585"/>
                <a:gd name="connsiteX7" fmla="*/ 0 w 2178657"/>
                <a:gd name="connsiteY7" fmla="*/ 1406188 h 6958585"/>
                <a:gd name="connsiteX8" fmla="*/ 0 w 2178657"/>
                <a:gd name="connsiteY8" fmla="*/ 5552397 h 6958585"/>
                <a:gd name="connsiteX9" fmla="*/ 0 w 2178657"/>
                <a:gd name="connsiteY9" fmla="*/ 6635229 h 6958585"/>
                <a:gd name="connsiteX10" fmla="*/ 323356 w 2178657"/>
                <a:gd name="connsiteY10" fmla="*/ 6958585 h 6958585"/>
                <a:gd name="connsiteX11" fmla="*/ 1855301 w 2178657"/>
                <a:gd name="connsiteY11" fmla="*/ 6958585 h 695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657" h="6958585">
                  <a:moveTo>
                    <a:pt x="2178657" y="6635229"/>
                  </a:moveTo>
                  <a:lnTo>
                    <a:pt x="2178657" y="5552397"/>
                  </a:lnTo>
                  <a:lnTo>
                    <a:pt x="2178657" y="1406188"/>
                  </a:lnTo>
                  <a:lnTo>
                    <a:pt x="2178657" y="323356"/>
                  </a:lnTo>
                  <a:lnTo>
                    <a:pt x="1855301" y="0"/>
                  </a:lnTo>
                  <a:lnTo>
                    <a:pt x="323356" y="0"/>
                  </a:lnTo>
                  <a:lnTo>
                    <a:pt x="0" y="323356"/>
                  </a:lnTo>
                  <a:lnTo>
                    <a:pt x="0" y="1406188"/>
                  </a:lnTo>
                  <a:lnTo>
                    <a:pt x="0" y="5552397"/>
                  </a:lnTo>
                  <a:lnTo>
                    <a:pt x="0" y="6635229"/>
                  </a:lnTo>
                  <a:lnTo>
                    <a:pt x="323356" y="6958585"/>
                  </a:lnTo>
                  <a:lnTo>
                    <a:pt x="1855301" y="69585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xmlns="" id="{FC66CBA0-C3EE-4721-97E2-5266A92C65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flipH="1">
              <a:off x="7210043" y="-194714"/>
              <a:ext cx="2011680" cy="6793992"/>
            </a:xfrm>
            <a:custGeom>
              <a:avLst/>
              <a:gdLst>
                <a:gd name="connsiteX0" fmla="*/ 2178657 w 2178657"/>
                <a:gd name="connsiteY0" fmla="*/ 6635229 h 6958585"/>
                <a:gd name="connsiteX1" fmla="*/ 2178657 w 2178657"/>
                <a:gd name="connsiteY1" fmla="*/ 5552397 h 6958585"/>
                <a:gd name="connsiteX2" fmla="*/ 2178657 w 2178657"/>
                <a:gd name="connsiteY2" fmla="*/ 1406188 h 6958585"/>
                <a:gd name="connsiteX3" fmla="*/ 2178657 w 2178657"/>
                <a:gd name="connsiteY3" fmla="*/ 323356 h 6958585"/>
                <a:gd name="connsiteX4" fmla="*/ 1855301 w 2178657"/>
                <a:gd name="connsiteY4" fmla="*/ 0 h 6958585"/>
                <a:gd name="connsiteX5" fmla="*/ 323356 w 2178657"/>
                <a:gd name="connsiteY5" fmla="*/ 0 h 6958585"/>
                <a:gd name="connsiteX6" fmla="*/ 0 w 2178657"/>
                <a:gd name="connsiteY6" fmla="*/ 323356 h 6958585"/>
                <a:gd name="connsiteX7" fmla="*/ 0 w 2178657"/>
                <a:gd name="connsiteY7" fmla="*/ 1406188 h 6958585"/>
                <a:gd name="connsiteX8" fmla="*/ 0 w 2178657"/>
                <a:gd name="connsiteY8" fmla="*/ 5552397 h 6958585"/>
                <a:gd name="connsiteX9" fmla="*/ 0 w 2178657"/>
                <a:gd name="connsiteY9" fmla="*/ 6635229 h 6958585"/>
                <a:gd name="connsiteX10" fmla="*/ 323356 w 2178657"/>
                <a:gd name="connsiteY10" fmla="*/ 6958585 h 6958585"/>
                <a:gd name="connsiteX11" fmla="*/ 1855301 w 2178657"/>
                <a:gd name="connsiteY11" fmla="*/ 6958585 h 695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657" h="6958585">
                  <a:moveTo>
                    <a:pt x="2178657" y="6635229"/>
                  </a:moveTo>
                  <a:lnTo>
                    <a:pt x="2178657" y="5552397"/>
                  </a:lnTo>
                  <a:lnTo>
                    <a:pt x="2178657" y="1406188"/>
                  </a:lnTo>
                  <a:lnTo>
                    <a:pt x="2178657" y="323356"/>
                  </a:lnTo>
                  <a:lnTo>
                    <a:pt x="1855301" y="0"/>
                  </a:lnTo>
                  <a:lnTo>
                    <a:pt x="323356" y="0"/>
                  </a:lnTo>
                  <a:lnTo>
                    <a:pt x="0" y="323356"/>
                  </a:lnTo>
                  <a:lnTo>
                    <a:pt x="0" y="1406188"/>
                  </a:lnTo>
                  <a:lnTo>
                    <a:pt x="0" y="5552397"/>
                  </a:lnTo>
                  <a:lnTo>
                    <a:pt x="0" y="6635229"/>
                  </a:lnTo>
                  <a:lnTo>
                    <a:pt x="323356" y="6958585"/>
                  </a:lnTo>
                  <a:lnTo>
                    <a:pt x="1855301" y="6958585"/>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xmlns="" id="{7F37BD24-EDCA-4D22-A6E2-DB128F7067DB}"/>
              </a:ext>
            </a:extLst>
          </p:cNvPr>
          <p:cNvSpPr>
            <a:spLocks noGrp="1"/>
          </p:cNvSpPr>
          <p:nvPr>
            <p:ph type="ctrTitle"/>
          </p:nvPr>
        </p:nvSpPr>
        <p:spPr>
          <a:xfrm>
            <a:off x="5184250" y="3429001"/>
            <a:ext cx="6240555" cy="1039632"/>
          </a:xfrm>
        </p:spPr>
        <p:txBody>
          <a:bodyPr>
            <a:normAutofit/>
          </a:bodyPr>
          <a:lstStyle/>
          <a:p>
            <a:pPr algn="l"/>
            <a:r>
              <a:rPr lang="en-US" sz="4000" b="1">
                <a:solidFill>
                  <a:schemeClr val="bg1"/>
                </a:solidFill>
                <a:ea typeface="+mj-lt"/>
                <a:cs typeface="+mj-lt"/>
              </a:rPr>
              <a:t>STUDY FIELDS</a:t>
            </a:r>
          </a:p>
        </p:txBody>
      </p:sp>
      <p:sp>
        <p:nvSpPr>
          <p:cNvPr id="3" name="Subtitle 2">
            <a:extLst>
              <a:ext uri="{FF2B5EF4-FFF2-40B4-BE49-F238E27FC236}">
                <a16:creationId xmlns:a16="http://schemas.microsoft.com/office/drawing/2014/main" xmlns="" id="{5F7D3E3C-B7AB-44DD-B5AD-8F1E1A7A244E}"/>
              </a:ext>
            </a:extLst>
          </p:cNvPr>
          <p:cNvSpPr>
            <a:spLocks noGrp="1"/>
          </p:cNvSpPr>
          <p:nvPr>
            <p:ph type="subTitle" idx="1"/>
          </p:nvPr>
        </p:nvSpPr>
        <p:spPr>
          <a:xfrm>
            <a:off x="5184250" y="4468633"/>
            <a:ext cx="6240555" cy="588397"/>
          </a:xfrm>
        </p:spPr>
        <p:txBody>
          <a:bodyPr vert="horz" lIns="91440" tIns="45720" rIns="91440" bIns="45720" rtlCol="0">
            <a:normAutofit/>
          </a:bodyPr>
          <a:lstStyle/>
          <a:p>
            <a:pPr algn="l"/>
            <a:r>
              <a:rPr lang="en-US" sz="2200">
                <a:solidFill>
                  <a:schemeClr val="bg1"/>
                </a:solidFill>
                <a:cs typeface="Calibri"/>
              </a:rPr>
              <a:t>What can you study?</a:t>
            </a:r>
            <a:endParaRPr lang="en-US" sz="2200">
              <a:solidFill>
                <a:schemeClr val="bg1"/>
              </a:solidFill>
            </a:endParaRPr>
          </a:p>
        </p:txBody>
      </p:sp>
    </p:spTree>
    <p:extLst>
      <p:ext uri="{BB962C8B-B14F-4D97-AF65-F5344CB8AC3E}">
        <p14:creationId xmlns:p14="http://schemas.microsoft.com/office/powerpoint/2010/main" val="3084764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xmlns="" id="{91F32EBA-ED97-466E-8CFA-8382584155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5">
            <a:extLst>
              <a:ext uri="{FF2B5EF4-FFF2-40B4-BE49-F238E27FC236}">
                <a16:creationId xmlns:a16="http://schemas.microsoft.com/office/drawing/2014/main" xmlns="" id="{511F313D-599C-4232-AC6F-782CCA3E2425}"/>
              </a:ext>
            </a:extLst>
          </p:cNvPr>
          <p:cNvPicPr>
            <a:picLocks noChangeAspect="1"/>
          </p:cNvPicPr>
          <p:nvPr/>
        </p:nvPicPr>
        <p:blipFill rotWithShape="1">
          <a:blip r:embed="rId2"/>
          <a:srcRect l="24283" r="22812" b="1"/>
          <a:stretch/>
        </p:blipFill>
        <p:spPr>
          <a:xfrm>
            <a:off x="20" y="574204"/>
            <a:ext cx="3494652" cy="4954173"/>
          </a:xfrm>
          <a:custGeom>
            <a:avLst/>
            <a:gdLst/>
            <a:ahLst/>
            <a:cxnLst/>
            <a:rect l="l" t="t" r="r" b="b"/>
            <a:pathLst>
              <a:path w="3494672" h="4954173">
                <a:moveTo>
                  <a:pt x="0" y="0"/>
                </a:moveTo>
                <a:lnTo>
                  <a:pt x="93070" y="234"/>
                </a:lnTo>
                <a:cubicBezTo>
                  <a:pt x="439997" y="1104"/>
                  <a:pt x="995081" y="2495"/>
                  <a:pt x="1883216" y="4721"/>
                </a:cubicBezTo>
                <a:cubicBezTo>
                  <a:pt x="2034107" y="479"/>
                  <a:pt x="2176643" y="83928"/>
                  <a:pt x="2250977" y="212676"/>
                </a:cubicBezTo>
                <a:cubicBezTo>
                  <a:pt x="2250977" y="212676"/>
                  <a:pt x="2250977" y="212676"/>
                  <a:pt x="3437735" y="2268203"/>
                </a:cubicBezTo>
                <a:cubicBezTo>
                  <a:pt x="3514631" y="2401392"/>
                  <a:pt x="3513068" y="2562117"/>
                  <a:pt x="3436511" y="2695109"/>
                </a:cubicBezTo>
                <a:cubicBezTo>
                  <a:pt x="3436511" y="2695109"/>
                  <a:pt x="3436511" y="2695109"/>
                  <a:pt x="2254912" y="4744699"/>
                </a:cubicBezTo>
                <a:cubicBezTo>
                  <a:pt x="2182781" y="4875138"/>
                  <a:pt x="2041235" y="4956856"/>
                  <a:pt x="1892210" y="4954106"/>
                </a:cubicBezTo>
                <a:cubicBezTo>
                  <a:pt x="1892210" y="4954106"/>
                  <a:pt x="1892210" y="4954106"/>
                  <a:pt x="307310" y="4953102"/>
                </a:cubicBezTo>
                <a:lnTo>
                  <a:pt x="0" y="4952908"/>
                </a:lnTo>
                <a:close/>
              </a:path>
            </a:pathLst>
          </a:custGeom>
        </p:spPr>
      </p:pic>
      <p:pic>
        <p:nvPicPr>
          <p:cNvPr id="13" name="Picture 14">
            <a:extLst>
              <a:ext uri="{FF2B5EF4-FFF2-40B4-BE49-F238E27FC236}">
                <a16:creationId xmlns:a16="http://schemas.microsoft.com/office/drawing/2014/main" xmlns="" id="{2F8EE763-6E20-41A6-BE30-F61799D5FEB2}"/>
              </a:ext>
            </a:extLst>
          </p:cNvPr>
          <p:cNvPicPr>
            <a:picLocks noChangeAspect="1"/>
          </p:cNvPicPr>
          <p:nvPr/>
        </p:nvPicPr>
        <p:blipFill rotWithShape="1">
          <a:blip r:embed="rId3"/>
          <a:srcRect r="24824"/>
          <a:stretch/>
        </p:blipFill>
        <p:spPr>
          <a:xfrm>
            <a:off x="2939046" y="343356"/>
            <a:ext cx="2946909" cy="2616605"/>
          </a:xfrm>
          <a:custGeom>
            <a:avLst/>
            <a:gdLst/>
            <a:ahLst/>
            <a:cxnLst/>
            <a:rect l="l" t="t" r="r" b="b"/>
            <a:pathLst>
              <a:path w="2946909" h="2616605">
                <a:moveTo>
                  <a:pt x="845467" y="36"/>
                </a:moveTo>
                <a:cubicBezTo>
                  <a:pt x="845467" y="36"/>
                  <a:pt x="845467" y="36"/>
                  <a:pt x="2096020" y="3171"/>
                </a:cubicBezTo>
                <a:cubicBezTo>
                  <a:pt x="2175694" y="931"/>
                  <a:pt x="2250957" y="44994"/>
                  <a:pt x="2290207" y="112976"/>
                </a:cubicBezTo>
                <a:cubicBezTo>
                  <a:pt x="2290207" y="112976"/>
                  <a:pt x="2290207" y="112976"/>
                  <a:pt x="2916845" y="1198346"/>
                </a:cubicBezTo>
                <a:cubicBezTo>
                  <a:pt x="2957448" y="1268673"/>
                  <a:pt x="2956623" y="1353540"/>
                  <a:pt x="2916199" y="1423763"/>
                </a:cubicBezTo>
                <a:cubicBezTo>
                  <a:pt x="2916199" y="1423763"/>
                  <a:pt x="2916199" y="1423763"/>
                  <a:pt x="2292285" y="2505998"/>
                </a:cubicBezTo>
                <a:cubicBezTo>
                  <a:pt x="2254198" y="2574873"/>
                  <a:pt x="2179458" y="2618022"/>
                  <a:pt x="2100769" y="2616570"/>
                </a:cubicBezTo>
                <a:cubicBezTo>
                  <a:pt x="2100769" y="2616570"/>
                  <a:pt x="2100769" y="2616570"/>
                  <a:pt x="851568" y="2615779"/>
                </a:cubicBezTo>
                <a:cubicBezTo>
                  <a:pt x="770542" y="2615676"/>
                  <a:pt x="696630" y="2573957"/>
                  <a:pt x="656027" y="2503631"/>
                </a:cubicBezTo>
                <a:cubicBezTo>
                  <a:pt x="656027" y="2503631"/>
                  <a:pt x="656027" y="2503631"/>
                  <a:pt x="29388" y="1418261"/>
                </a:cubicBezTo>
                <a:cubicBezTo>
                  <a:pt x="-9862" y="1350278"/>
                  <a:pt x="-10388" y="1263066"/>
                  <a:pt x="31389" y="1195187"/>
                </a:cubicBezTo>
                <a:cubicBezTo>
                  <a:pt x="31389" y="1195187"/>
                  <a:pt x="31389" y="1195187"/>
                  <a:pt x="653951" y="110608"/>
                </a:cubicBezTo>
                <a:cubicBezTo>
                  <a:pt x="692038" y="41734"/>
                  <a:pt x="766775" y="-1416"/>
                  <a:pt x="845467" y="36"/>
                </a:cubicBezTo>
                <a:close/>
              </a:path>
            </a:pathLst>
          </a:custGeom>
        </p:spPr>
      </p:pic>
      <p:pic>
        <p:nvPicPr>
          <p:cNvPr id="11" name="Picture 5">
            <a:extLst>
              <a:ext uri="{FF2B5EF4-FFF2-40B4-BE49-F238E27FC236}">
                <a16:creationId xmlns:a16="http://schemas.microsoft.com/office/drawing/2014/main" xmlns="" id="{D639D1DC-8DA9-48A9-8850-D9F35AF03BD6}"/>
              </a:ext>
            </a:extLst>
          </p:cNvPr>
          <p:cNvPicPr>
            <a:picLocks noGrp="1" noChangeAspect="1"/>
          </p:cNvPicPr>
          <p:nvPr>
            <p:ph type="pic" idx="1"/>
          </p:nvPr>
        </p:nvPicPr>
        <p:blipFill rotWithShape="1">
          <a:blip r:embed="rId4"/>
          <a:srcRect r="1922" b="-1"/>
          <a:stretch/>
        </p:blipFill>
        <p:spPr>
          <a:xfrm>
            <a:off x="1935745" y="3061972"/>
            <a:ext cx="7306495" cy="3796028"/>
          </a:xfrm>
          <a:custGeom>
            <a:avLst/>
            <a:gdLst/>
            <a:ahLst/>
            <a:cxnLst/>
            <a:rect l="l" t="t" r="r" b="b"/>
            <a:pathLst>
              <a:path w="7306495" h="3796028">
                <a:moveTo>
                  <a:pt x="2096227" y="89"/>
                </a:moveTo>
                <a:cubicBezTo>
                  <a:pt x="2096227" y="89"/>
                  <a:pt x="2096227" y="89"/>
                  <a:pt x="5196821" y="7862"/>
                </a:cubicBezTo>
                <a:cubicBezTo>
                  <a:pt x="5394360" y="2308"/>
                  <a:pt x="5580969" y="111556"/>
                  <a:pt x="5678284" y="280109"/>
                </a:cubicBezTo>
                <a:cubicBezTo>
                  <a:pt x="5678284" y="280109"/>
                  <a:pt x="5678284" y="280109"/>
                  <a:pt x="7231956" y="2971150"/>
                </a:cubicBezTo>
                <a:cubicBezTo>
                  <a:pt x="7332626" y="3145515"/>
                  <a:pt x="7330577" y="3355936"/>
                  <a:pt x="7230353" y="3530044"/>
                </a:cubicBezTo>
                <a:cubicBezTo>
                  <a:pt x="7230353" y="3530044"/>
                  <a:pt x="7230353" y="3530044"/>
                  <a:pt x="7093749" y="3766996"/>
                </a:cubicBezTo>
                <a:lnTo>
                  <a:pt x="7077012" y="3796028"/>
                </a:lnTo>
                <a:lnTo>
                  <a:pt x="234306" y="3796028"/>
                </a:lnTo>
                <a:lnTo>
                  <a:pt x="214016" y="3760885"/>
                </a:lnTo>
                <a:cubicBezTo>
                  <a:pt x="168451" y="3681963"/>
                  <a:pt x="121416" y="3600496"/>
                  <a:pt x="72863" y="3516401"/>
                </a:cubicBezTo>
                <a:cubicBezTo>
                  <a:pt x="-24451" y="3347847"/>
                  <a:pt x="-25759" y="3131614"/>
                  <a:pt x="77821" y="2963318"/>
                </a:cubicBezTo>
                <a:cubicBezTo>
                  <a:pt x="77821" y="2963318"/>
                  <a:pt x="77821" y="2963318"/>
                  <a:pt x="1621387" y="274239"/>
                </a:cubicBezTo>
                <a:cubicBezTo>
                  <a:pt x="1715821" y="103473"/>
                  <a:pt x="1901124" y="-3511"/>
                  <a:pt x="2096227" y="89"/>
                </a:cubicBezTo>
                <a:close/>
              </a:path>
            </a:pathLst>
          </a:custGeom>
        </p:spPr>
      </p:pic>
      <p:grpSp>
        <p:nvGrpSpPr>
          <p:cNvPr id="71" name="Group 70">
            <a:extLst>
              <a:ext uri="{FF2B5EF4-FFF2-40B4-BE49-F238E27FC236}">
                <a16:creationId xmlns:a16="http://schemas.microsoft.com/office/drawing/2014/main" xmlns="" id="{FBB1362E-4699-426B-8D02-4F7CE6DA935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169039" y="1090549"/>
            <a:ext cx="5581001" cy="4278755"/>
            <a:chOff x="6169039" y="142050"/>
            <a:chExt cx="5581001" cy="4278755"/>
          </a:xfrm>
        </p:grpSpPr>
        <p:sp>
          <p:nvSpPr>
            <p:cNvPr id="72" name="Freeform: Shape 71">
              <a:extLst>
                <a:ext uri="{FF2B5EF4-FFF2-40B4-BE49-F238E27FC236}">
                  <a16:creationId xmlns:a16="http://schemas.microsoft.com/office/drawing/2014/main" xmlns="" id="{BEFB93E7-8C93-4FE1-953B-9F55FCCEA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6820162" y="-509073"/>
              <a:ext cx="4278755" cy="5581001"/>
            </a:xfrm>
            <a:custGeom>
              <a:avLst/>
              <a:gdLst>
                <a:gd name="connsiteX0" fmla="*/ 4278755 w 4278755"/>
                <a:gd name="connsiteY0" fmla="*/ 309054 h 5581001"/>
                <a:gd name="connsiteX1" fmla="*/ 4278755 w 4278755"/>
                <a:gd name="connsiteY1" fmla="*/ 1005863 h 5581001"/>
                <a:gd name="connsiteX2" fmla="*/ 4278755 w 4278755"/>
                <a:gd name="connsiteY2" fmla="*/ 4575137 h 5581001"/>
                <a:gd name="connsiteX3" fmla="*/ 4278755 w 4278755"/>
                <a:gd name="connsiteY3" fmla="*/ 5271947 h 5581001"/>
                <a:gd name="connsiteX4" fmla="*/ 3969701 w 4278755"/>
                <a:gd name="connsiteY4" fmla="*/ 5581001 h 5581001"/>
                <a:gd name="connsiteX5" fmla="*/ 309054 w 4278755"/>
                <a:gd name="connsiteY5" fmla="*/ 5581001 h 5581001"/>
                <a:gd name="connsiteX6" fmla="*/ 0 w 4278755"/>
                <a:gd name="connsiteY6" fmla="*/ 5271946 h 5581001"/>
                <a:gd name="connsiteX7" fmla="*/ 0 w 4278755"/>
                <a:gd name="connsiteY7" fmla="*/ 4575136 h 5581001"/>
                <a:gd name="connsiteX8" fmla="*/ 0 w 4278755"/>
                <a:gd name="connsiteY8" fmla="*/ 1005863 h 5581001"/>
                <a:gd name="connsiteX9" fmla="*/ 0 w 4278755"/>
                <a:gd name="connsiteY9" fmla="*/ 309054 h 5581001"/>
                <a:gd name="connsiteX10" fmla="*/ 309054 w 4278755"/>
                <a:gd name="connsiteY10" fmla="*/ 0 h 5581001"/>
                <a:gd name="connsiteX11" fmla="*/ 3969701 w 4278755"/>
                <a:gd name="connsiteY11" fmla="*/ 0 h 55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8755" h="5581001">
                  <a:moveTo>
                    <a:pt x="4278755" y="309054"/>
                  </a:moveTo>
                  <a:lnTo>
                    <a:pt x="4278755" y="1005863"/>
                  </a:lnTo>
                  <a:lnTo>
                    <a:pt x="4278755" y="4575137"/>
                  </a:lnTo>
                  <a:lnTo>
                    <a:pt x="4278755" y="5271947"/>
                  </a:lnTo>
                  <a:lnTo>
                    <a:pt x="3969701" y="5581001"/>
                  </a:lnTo>
                  <a:lnTo>
                    <a:pt x="309054" y="5581001"/>
                  </a:lnTo>
                  <a:lnTo>
                    <a:pt x="0" y="5271946"/>
                  </a:lnTo>
                  <a:lnTo>
                    <a:pt x="0" y="4575136"/>
                  </a:lnTo>
                  <a:lnTo>
                    <a:pt x="0" y="1005863"/>
                  </a:lnTo>
                  <a:lnTo>
                    <a:pt x="0" y="309054"/>
                  </a:lnTo>
                  <a:lnTo>
                    <a:pt x="309054" y="0"/>
                  </a:lnTo>
                  <a:lnTo>
                    <a:pt x="396970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xmlns="" id="{3B60422C-70D6-488F-8CE4-C3299AD795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6902139" y="-425197"/>
              <a:ext cx="4114800" cy="5413248"/>
            </a:xfrm>
            <a:custGeom>
              <a:avLst/>
              <a:gdLst>
                <a:gd name="connsiteX0" fmla="*/ 4278755 w 4278755"/>
                <a:gd name="connsiteY0" fmla="*/ 309054 h 5581001"/>
                <a:gd name="connsiteX1" fmla="*/ 4278755 w 4278755"/>
                <a:gd name="connsiteY1" fmla="*/ 1005863 h 5581001"/>
                <a:gd name="connsiteX2" fmla="*/ 4278755 w 4278755"/>
                <a:gd name="connsiteY2" fmla="*/ 4575137 h 5581001"/>
                <a:gd name="connsiteX3" fmla="*/ 4278755 w 4278755"/>
                <a:gd name="connsiteY3" fmla="*/ 5271947 h 5581001"/>
                <a:gd name="connsiteX4" fmla="*/ 3969701 w 4278755"/>
                <a:gd name="connsiteY4" fmla="*/ 5581001 h 5581001"/>
                <a:gd name="connsiteX5" fmla="*/ 309054 w 4278755"/>
                <a:gd name="connsiteY5" fmla="*/ 5581001 h 5581001"/>
                <a:gd name="connsiteX6" fmla="*/ 0 w 4278755"/>
                <a:gd name="connsiteY6" fmla="*/ 5271946 h 5581001"/>
                <a:gd name="connsiteX7" fmla="*/ 0 w 4278755"/>
                <a:gd name="connsiteY7" fmla="*/ 4575136 h 5581001"/>
                <a:gd name="connsiteX8" fmla="*/ 0 w 4278755"/>
                <a:gd name="connsiteY8" fmla="*/ 1005863 h 5581001"/>
                <a:gd name="connsiteX9" fmla="*/ 0 w 4278755"/>
                <a:gd name="connsiteY9" fmla="*/ 309054 h 5581001"/>
                <a:gd name="connsiteX10" fmla="*/ 309054 w 4278755"/>
                <a:gd name="connsiteY10" fmla="*/ 0 h 5581001"/>
                <a:gd name="connsiteX11" fmla="*/ 3969701 w 4278755"/>
                <a:gd name="connsiteY11" fmla="*/ 0 h 55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8755" h="5581001">
                  <a:moveTo>
                    <a:pt x="4278755" y="309054"/>
                  </a:moveTo>
                  <a:lnTo>
                    <a:pt x="4278755" y="1005863"/>
                  </a:lnTo>
                  <a:lnTo>
                    <a:pt x="4278755" y="4575137"/>
                  </a:lnTo>
                  <a:lnTo>
                    <a:pt x="4278755" y="5271947"/>
                  </a:lnTo>
                  <a:lnTo>
                    <a:pt x="3969701" y="5581001"/>
                  </a:lnTo>
                  <a:lnTo>
                    <a:pt x="309054" y="5581001"/>
                  </a:lnTo>
                  <a:lnTo>
                    <a:pt x="0" y="5271946"/>
                  </a:lnTo>
                  <a:lnTo>
                    <a:pt x="0" y="4575136"/>
                  </a:lnTo>
                  <a:lnTo>
                    <a:pt x="0" y="1005863"/>
                  </a:lnTo>
                  <a:lnTo>
                    <a:pt x="0" y="309054"/>
                  </a:lnTo>
                  <a:lnTo>
                    <a:pt x="309054" y="0"/>
                  </a:lnTo>
                  <a:lnTo>
                    <a:pt x="3969701"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xmlns="" id="{18B7E588-CD88-4566-9AEB-FA794E6459CB}"/>
              </a:ext>
            </a:extLst>
          </p:cNvPr>
          <p:cNvSpPr>
            <a:spLocks noGrp="1"/>
          </p:cNvSpPr>
          <p:nvPr>
            <p:ph type="title"/>
          </p:nvPr>
        </p:nvSpPr>
        <p:spPr>
          <a:xfrm>
            <a:off x="6558184" y="1432731"/>
            <a:ext cx="4779647" cy="1240208"/>
          </a:xfrm>
        </p:spPr>
        <p:txBody>
          <a:bodyPr vert="horz" lIns="91440" tIns="45720" rIns="91440" bIns="45720" rtlCol="0" anchor="ctr">
            <a:normAutofit/>
          </a:bodyPr>
          <a:lstStyle/>
          <a:p>
            <a:r>
              <a:rPr lang="en-US" sz="4000" b="1" kern="1200">
                <a:solidFill>
                  <a:schemeClr val="bg1"/>
                </a:solidFill>
                <a:latin typeface="+mj-lt"/>
                <a:ea typeface="+mj-ea"/>
                <a:cs typeface="+mj-cs"/>
              </a:rPr>
              <a:t>Economic Lyceum</a:t>
            </a:r>
          </a:p>
        </p:txBody>
      </p:sp>
      <p:sp>
        <p:nvSpPr>
          <p:cNvPr id="4" name="Text Placeholder 3">
            <a:extLst>
              <a:ext uri="{FF2B5EF4-FFF2-40B4-BE49-F238E27FC236}">
                <a16:creationId xmlns:a16="http://schemas.microsoft.com/office/drawing/2014/main" xmlns="" id="{DF5B6B5D-094D-4A89-BE79-3538BF5C28D3}"/>
              </a:ext>
            </a:extLst>
          </p:cNvPr>
          <p:cNvSpPr>
            <a:spLocks noGrp="1"/>
          </p:cNvSpPr>
          <p:nvPr>
            <p:ph type="body" sz="half" idx="2"/>
          </p:nvPr>
        </p:nvSpPr>
        <p:spPr>
          <a:xfrm>
            <a:off x="6559826" y="2754916"/>
            <a:ext cx="4778006" cy="2261936"/>
          </a:xfrm>
        </p:spPr>
        <p:txBody>
          <a:bodyPr vert="horz" lIns="91440" tIns="45720" rIns="91440" bIns="45720" rtlCol="0" anchor="t">
            <a:normAutofit/>
          </a:bodyPr>
          <a:lstStyle/>
          <a:p>
            <a:r>
              <a:rPr lang="en-US">
                <a:solidFill>
                  <a:schemeClr val="bg1"/>
                </a:solidFill>
              </a:rPr>
              <a:t>It is a four-year field of study with a high school diploma, which aims to prepare pupils for study at universities, preferably with an economic focus, or at higher vocational schools.</a:t>
            </a:r>
          </a:p>
          <a:p>
            <a:pPr indent="-228600">
              <a:buFont typeface="Arial" panose="020B0604020202020204" pitchFamily="34" charset="0"/>
              <a:buChar char="•"/>
            </a:pPr>
            <a:endParaRPr lang="en-US" sz="1300">
              <a:solidFill>
                <a:schemeClr val="bg1"/>
              </a:solidFill>
            </a:endParaRPr>
          </a:p>
          <a:p>
            <a:pPr indent="-228600">
              <a:buFont typeface="Arial" panose="020B0604020202020204" pitchFamily="34" charset="0"/>
              <a:buChar char="•"/>
            </a:pPr>
            <a:endParaRPr lang="en-US" sz="1300">
              <a:solidFill>
                <a:schemeClr val="bg1"/>
              </a:solidFill>
            </a:endParaRPr>
          </a:p>
          <a:p>
            <a:pPr indent="-228600">
              <a:buFont typeface="Arial" panose="020B0604020202020204" pitchFamily="34" charset="0"/>
              <a:buChar char="•"/>
            </a:pPr>
            <a:endParaRPr lang="en-US" sz="1300">
              <a:solidFill>
                <a:schemeClr val="bg1"/>
              </a:solidFill>
            </a:endParaRPr>
          </a:p>
          <a:p>
            <a:pPr indent="-228600">
              <a:buFont typeface="Arial" panose="020B0604020202020204" pitchFamily="34" charset="0"/>
              <a:buChar char="•"/>
            </a:pPr>
            <a:endParaRPr lang="en-US" sz="1300">
              <a:solidFill>
                <a:schemeClr val="bg1"/>
              </a:solidFill>
            </a:endParaRPr>
          </a:p>
          <a:p>
            <a:endParaRPr lang="en-US" sz="1300" dirty="0">
              <a:solidFill>
                <a:schemeClr val="bg1"/>
              </a:solidFill>
              <a:cs typeface="Calibri" panose="020F0502020204030204"/>
            </a:endParaRPr>
          </a:p>
        </p:txBody>
      </p:sp>
    </p:spTree>
    <p:extLst>
      <p:ext uri="{BB962C8B-B14F-4D97-AF65-F5344CB8AC3E}">
        <p14:creationId xmlns:p14="http://schemas.microsoft.com/office/powerpoint/2010/main" val="2182743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3CD251C-A887-4D2F-925B-FC0971985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8DB1BBA-39D6-4BBB-A645-15D92062A76E}"/>
              </a:ext>
            </a:extLst>
          </p:cNvPr>
          <p:cNvSpPr>
            <a:spLocks noGrp="1"/>
          </p:cNvSpPr>
          <p:nvPr>
            <p:ph type="title"/>
          </p:nvPr>
        </p:nvSpPr>
        <p:spPr>
          <a:xfrm>
            <a:off x="1000452" y="1522604"/>
            <a:ext cx="3150129" cy="1544422"/>
          </a:xfrm>
        </p:spPr>
        <p:txBody>
          <a:bodyPr vert="horz" lIns="91440" tIns="45720" rIns="91440" bIns="45720" rtlCol="0" anchor="b">
            <a:normAutofit/>
          </a:bodyPr>
          <a:lstStyle/>
          <a:p>
            <a:r>
              <a:rPr lang="en-US" sz="3400" b="1" kern="1200">
                <a:solidFill>
                  <a:schemeClr val="tx1"/>
                </a:solidFill>
                <a:latin typeface="+mj-lt"/>
                <a:ea typeface="+mj-ea"/>
                <a:cs typeface="+mj-cs"/>
              </a:rPr>
              <a:t>Economics and business - sports management</a:t>
            </a:r>
          </a:p>
        </p:txBody>
      </p:sp>
      <p:grpSp>
        <p:nvGrpSpPr>
          <p:cNvPr id="35" name="Group 34">
            <a:extLst>
              <a:ext uri="{FF2B5EF4-FFF2-40B4-BE49-F238E27FC236}">
                <a16:creationId xmlns:a16="http://schemas.microsoft.com/office/drawing/2014/main" xmlns="" id="{770AE191-D2EA-45C9-A44D-830C188F74C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72021" y="518649"/>
            <a:ext cx="1128382" cy="847206"/>
            <a:chOff x="8183879" y="1000124"/>
            <a:chExt cx="1562267" cy="1172973"/>
          </a:xfrm>
        </p:grpSpPr>
        <p:sp>
          <p:nvSpPr>
            <p:cNvPr id="36" name="Freeform 5">
              <a:extLst>
                <a:ext uri="{FF2B5EF4-FFF2-40B4-BE49-F238E27FC236}">
                  <a16:creationId xmlns:a16="http://schemas.microsoft.com/office/drawing/2014/main" xmlns="" id="{23A0E4C1-B7A6-4637-AC51-4A5AE3841FF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7" name="Freeform 5">
              <a:extLst>
                <a:ext uri="{FF2B5EF4-FFF2-40B4-BE49-F238E27FC236}">
                  <a16:creationId xmlns:a16="http://schemas.microsoft.com/office/drawing/2014/main" xmlns="" id="{F4E8C039-CC58-44F3-8A7B-E0A934C1D01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4" name="Text Placeholder 3">
            <a:extLst>
              <a:ext uri="{FF2B5EF4-FFF2-40B4-BE49-F238E27FC236}">
                <a16:creationId xmlns:a16="http://schemas.microsoft.com/office/drawing/2014/main" xmlns="" id="{BE07835C-0EB6-40F1-A8CD-FD74913AFB20}"/>
              </a:ext>
            </a:extLst>
          </p:cNvPr>
          <p:cNvSpPr>
            <a:spLocks noGrp="1"/>
          </p:cNvSpPr>
          <p:nvPr>
            <p:ph type="body" sz="half" idx="2"/>
          </p:nvPr>
        </p:nvSpPr>
        <p:spPr>
          <a:xfrm>
            <a:off x="1000450" y="3067026"/>
            <a:ext cx="3150131" cy="3272324"/>
          </a:xfrm>
        </p:spPr>
        <p:txBody>
          <a:bodyPr vert="horz" lIns="91440" tIns="45720" rIns="91440" bIns="45720" rtlCol="0" anchor="t">
            <a:normAutofit/>
          </a:bodyPr>
          <a:lstStyle/>
          <a:p>
            <a:r>
              <a:rPr lang="en-US" sz="1800"/>
              <a:t>The study of this field combines knowledge from the field of economic-business with knowledge related to theory and business in sport.</a:t>
            </a:r>
            <a:endParaRPr lang="en-US" sz="1800" dirty="0">
              <a:cs typeface="Calibri"/>
            </a:endParaRPr>
          </a:p>
          <a:p>
            <a:pPr indent="-228600">
              <a:buFont typeface="Arial" panose="020B0604020202020204" pitchFamily="34" charset="0"/>
              <a:buChar char="•"/>
            </a:pPr>
            <a:endParaRPr lang="en-US" sz="1800" dirty="0">
              <a:cs typeface="Calibri"/>
            </a:endParaRPr>
          </a:p>
          <a:p>
            <a:pPr indent="-228600">
              <a:buFont typeface="Arial" panose="020B0604020202020204" pitchFamily="34" charset="0"/>
              <a:buChar char="•"/>
            </a:pPr>
            <a:endParaRPr lang="en-US" sz="1800" dirty="0">
              <a:cs typeface="Calibri"/>
            </a:endParaRPr>
          </a:p>
          <a:p>
            <a:endParaRPr lang="en-US" sz="1800" dirty="0">
              <a:cs typeface="Calibri"/>
            </a:endParaRPr>
          </a:p>
        </p:txBody>
      </p:sp>
      <p:pic>
        <p:nvPicPr>
          <p:cNvPr id="20" name="Picture 20">
            <a:extLst>
              <a:ext uri="{FF2B5EF4-FFF2-40B4-BE49-F238E27FC236}">
                <a16:creationId xmlns:a16="http://schemas.microsoft.com/office/drawing/2014/main" xmlns="" id="{E97ED403-2EC0-4481-A51C-833E7D16518A}"/>
              </a:ext>
            </a:extLst>
          </p:cNvPr>
          <p:cNvPicPr>
            <a:picLocks noChangeAspect="1"/>
          </p:cNvPicPr>
          <p:nvPr/>
        </p:nvPicPr>
        <p:blipFill rotWithShape="1">
          <a:blip r:embed="rId2"/>
          <a:srcRect l="20116" r="5915" b="-3"/>
          <a:stretch/>
        </p:blipFill>
        <p:spPr>
          <a:xfrm>
            <a:off x="4601056" y="10"/>
            <a:ext cx="3749040" cy="3383270"/>
          </a:xfrm>
          <a:prstGeom prst="rect">
            <a:avLst/>
          </a:prstGeom>
        </p:spPr>
      </p:pic>
      <p:pic>
        <p:nvPicPr>
          <p:cNvPr id="23" name="Picture 23">
            <a:extLst>
              <a:ext uri="{FF2B5EF4-FFF2-40B4-BE49-F238E27FC236}">
                <a16:creationId xmlns:a16="http://schemas.microsoft.com/office/drawing/2014/main" xmlns="" id="{E7CD5E08-0955-4998-850C-8D71185F94D2}"/>
              </a:ext>
            </a:extLst>
          </p:cNvPr>
          <p:cNvPicPr>
            <a:picLocks noChangeAspect="1"/>
          </p:cNvPicPr>
          <p:nvPr/>
        </p:nvPicPr>
        <p:blipFill rotWithShape="1">
          <a:blip r:embed="rId3"/>
          <a:srcRect l="8365" r="17390" b="-1"/>
          <a:stretch/>
        </p:blipFill>
        <p:spPr>
          <a:xfrm>
            <a:off x="8442960" y="10"/>
            <a:ext cx="3749040" cy="3383270"/>
          </a:xfrm>
          <a:prstGeom prst="rect">
            <a:avLst/>
          </a:prstGeom>
        </p:spPr>
      </p:pic>
      <p:pic>
        <p:nvPicPr>
          <p:cNvPr id="21" name="Picture 21">
            <a:extLst>
              <a:ext uri="{FF2B5EF4-FFF2-40B4-BE49-F238E27FC236}">
                <a16:creationId xmlns:a16="http://schemas.microsoft.com/office/drawing/2014/main" xmlns="" id="{7965D7FC-4BFA-4233-868F-B0A4A8D5354B}"/>
              </a:ext>
            </a:extLst>
          </p:cNvPr>
          <p:cNvPicPr>
            <a:picLocks noChangeAspect="1"/>
          </p:cNvPicPr>
          <p:nvPr/>
        </p:nvPicPr>
        <p:blipFill rotWithShape="1">
          <a:blip r:embed="rId4"/>
          <a:srcRect l="8137" r="8758" b="4"/>
          <a:stretch/>
        </p:blipFill>
        <p:spPr>
          <a:xfrm>
            <a:off x="4601056" y="3474722"/>
            <a:ext cx="3749040" cy="3383279"/>
          </a:xfrm>
          <a:prstGeom prst="rect">
            <a:avLst/>
          </a:prstGeom>
        </p:spPr>
      </p:pic>
      <p:pic>
        <p:nvPicPr>
          <p:cNvPr id="22" name="Picture 22">
            <a:extLst>
              <a:ext uri="{FF2B5EF4-FFF2-40B4-BE49-F238E27FC236}">
                <a16:creationId xmlns:a16="http://schemas.microsoft.com/office/drawing/2014/main" xmlns="" id="{EC4A01BF-7395-4D78-8264-4C01B6FEF0D6}"/>
              </a:ext>
            </a:extLst>
          </p:cNvPr>
          <p:cNvPicPr>
            <a:picLocks noChangeAspect="1"/>
          </p:cNvPicPr>
          <p:nvPr/>
        </p:nvPicPr>
        <p:blipFill rotWithShape="1">
          <a:blip r:embed="rId5"/>
          <a:srcRect l="13267" r="3628" b="4"/>
          <a:stretch/>
        </p:blipFill>
        <p:spPr>
          <a:xfrm>
            <a:off x="8442960" y="3474719"/>
            <a:ext cx="3749040" cy="3383280"/>
          </a:xfrm>
          <a:prstGeom prst="rect">
            <a:avLst/>
          </a:prstGeom>
        </p:spPr>
      </p:pic>
    </p:spTree>
    <p:extLst>
      <p:ext uri="{BB962C8B-B14F-4D97-AF65-F5344CB8AC3E}">
        <p14:creationId xmlns:p14="http://schemas.microsoft.com/office/powerpoint/2010/main" val="53847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5">
            <a:extLst>
              <a:ext uri="{FF2B5EF4-FFF2-40B4-BE49-F238E27FC236}">
                <a16:creationId xmlns:a16="http://schemas.microsoft.com/office/drawing/2014/main" xmlns="" id="{33CD251C-A887-4D2F-925B-FC0971985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0">
            <a:extLst>
              <a:ext uri="{FF2B5EF4-FFF2-40B4-BE49-F238E27FC236}">
                <a16:creationId xmlns:a16="http://schemas.microsoft.com/office/drawing/2014/main" xmlns="" id="{CAEC4588-84FF-4B39-81F0-95AA69F5E5F0}"/>
              </a:ext>
            </a:extLst>
          </p:cNvPr>
          <p:cNvPicPr>
            <a:picLocks noChangeAspect="1"/>
          </p:cNvPicPr>
          <p:nvPr/>
        </p:nvPicPr>
        <p:blipFill rotWithShape="1">
          <a:blip r:embed="rId2"/>
          <a:srcRect l="14825" r="4729" b="-1"/>
          <a:stretch/>
        </p:blipFill>
        <p:spPr>
          <a:xfrm>
            <a:off x="-37170" y="10"/>
            <a:ext cx="12192000" cy="6857990"/>
          </a:xfrm>
          <a:prstGeom prst="rect">
            <a:avLst/>
          </a:prstGeom>
        </p:spPr>
      </p:pic>
      <p:sp>
        <p:nvSpPr>
          <p:cNvPr id="24" name="Freeform: Shape 27">
            <a:extLst>
              <a:ext uri="{FF2B5EF4-FFF2-40B4-BE49-F238E27FC236}">
                <a16:creationId xmlns:a16="http://schemas.microsoft.com/office/drawing/2014/main" xmlns="" id="{353278EF-7501-46E0-BC6F-CA63EF6739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77582" y="839535"/>
            <a:ext cx="6781602" cy="5027349"/>
          </a:xfrm>
          <a:custGeom>
            <a:avLst/>
            <a:gdLst>
              <a:gd name="connsiteX0" fmla="*/ 5796655 w 6781602"/>
              <a:gd name="connsiteY0" fmla="*/ 1003496 h 5027349"/>
              <a:gd name="connsiteX1" fmla="*/ 6383378 w 6781602"/>
              <a:gd name="connsiteY1" fmla="*/ 1003496 h 5027349"/>
              <a:gd name="connsiteX2" fmla="*/ 6474618 w 6781602"/>
              <a:gd name="connsiteY2" fmla="*/ 1056522 h 5027349"/>
              <a:gd name="connsiteX3" fmla="*/ 6767346 w 6781602"/>
              <a:gd name="connsiteY3" fmla="*/ 1562802 h 5027349"/>
              <a:gd name="connsiteX4" fmla="*/ 6767346 w 6781602"/>
              <a:gd name="connsiteY4" fmla="*/ 1666330 h 5027349"/>
              <a:gd name="connsiteX5" fmla="*/ 6474618 w 6781602"/>
              <a:gd name="connsiteY5" fmla="*/ 2172610 h 5027349"/>
              <a:gd name="connsiteX6" fmla="*/ 6383378 w 6781602"/>
              <a:gd name="connsiteY6" fmla="*/ 2225637 h 5027349"/>
              <a:gd name="connsiteX7" fmla="*/ 5796655 w 6781602"/>
              <a:gd name="connsiteY7" fmla="*/ 2225637 h 5027349"/>
              <a:gd name="connsiteX8" fmla="*/ 5706680 w 6781602"/>
              <a:gd name="connsiteY8" fmla="*/ 2172610 h 5027349"/>
              <a:gd name="connsiteX9" fmla="*/ 5412686 w 6781602"/>
              <a:gd name="connsiteY9" fmla="*/ 1666330 h 5027349"/>
              <a:gd name="connsiteX10" fmla="*/ 5412686 w 6781602"/>
              <a:gd name="connsiteY10" fmla="*/ 1562802 h 5027349"/>
              <a:gd name="connsiteX11" fmla="*/ 5706680 w 6781602"/>
              <a:gd name="connsiteY11" fmla="*/ 1056522 h 5027349"/>
              <a:gd name="connsiteX12" fmla="*/ 5796655 w 6781602"/>
              <a:gd name="connsiteY12" fmla="*/ 1003496 h 5027349"/>
              <a:gd name="connsiteX13" fmla="*/ 1638118 w 6781602"/>
              <a:gd name="connsiteY13" fmla="*/ 0 h 5027349"/>
              <a:gd name="connsiteX14" fmla="*/ 4051638 w 6781602"/>
              <a:gd name="connsiteY14" fmla="*/ 0 h 5027349"/>
              <a:gd name="connsiteX15" fmla="*/ 4426960 w 6781602"/>
              <a:gd name="connsiteY15" fmla="*/ 218128 h 5027349"/>
              <a:gd name="connsiteX16" fmla="*/ 5631113 w 6781602"/>
              <a:gd name="connsiteY16" fmla="*/ 2300740 h 5027349"/>
              <a:gd name="connsiteX17" fmla="*/ 5631113 w 6781602"/>
              <a:gd name="connsiteY17" fmla="*/ 2726611 h 5027349"/>
              <a:gd name="connsiteX18" fmla="*/ 5184003 w 6781602"/>
              <a:gd name="connsiteY18" fmla="*/ 3499898 h 5027349"/>
              <a:gd name="connsiteX19" fmla="*/ 5179849 w 6781602"/>
              <a:gd name="connsiteY19" fmla="*/ 3507081 h 5027349"/>
              <a:gd name="connsiteX20" fmla="*/ 5161054 w 6781602"/>
              <a:gd name="connsiteY20" fmla="*/ 3493907 h 5027349"/>
              <a:gd name="connsiteX21" fmla="*/ 5074850 w 6781602"/>
              <a:gd name="connsiteY21" fmla="*/ 3469060 h 5027349"/>
              <a:gd name="connsiteX22" fmla="*/ 4002084 w 6781602"/>
              <a:gd name="connsiteY22" fmla="*/ 3469060 h 5027349"/>
              <a:gd name="connsiteX23" fmla="*/ 3848833 w 6781602"/>
              <a:gd name="connsiteY23" fmla="*/ 3554248 h 5027349"/>
              <a:gd name="connsiteX24" fmla="*/ 3312449 w 6781602"/>
              <a:gd name="connsiteY24" fmla="*/ 4472382 h 5027349"/>
              <a:gd name="connsiteX25" fmla="*/ 3312449 w 6781602"/>
              <a:gd name="connsiteY25" fmla="*/ 4649068 h 5027349"/>
              <a:gd name="connsiteX26" fmla="*/ 3486748 w 6781602"/>
              <a:gd name="connsiteY26" fmla="*/ 4947416 h 5027349"/>
              <a:gd name="connsiteX27" fmla="*/ 3533445 w 6781602"/>
              <a:gd name="connsiteY27" fmla="*/ 5027349 h 5027349"/>
              <a:gd name="connsiteX28" fmla="*/ 3462401 w 6781602"/>
              <a:gd name="connsiteY28" fmla="*/ 5027349 h 5027349"/>
              <a:gd name="connsiteX29" fmla="*/ 1638118 w 6781602"/>
              <a:gd name="connsiteY29" fmla="*/ 5027349 h 5027349"/>
              <a:gd name="connsiteX30" fmla="*/ 1268010 w 6781602"/>
              <a:gd name="connsiteY30" fmla="*/ 4809219 h 5027349"/>
              <a:gd name="connsiteX31" fmla="*/ 58645 w 6781602"/>
              <a:gd name="connsiteY31" fmla="*/ 2726611 h 5027349"/>
              <a:gd name="connsiteX32" fmla="*/ 58645 w 6781602"/>
              <a:gd name="connsiteY32" fmla="*/ 2300740 h 5027349"/>
              <a:gd name="connsiteX33" fmla="*/ 1268010 w 6781602"/>
              <a:gd name="connsiteY33" fmla="*/ 218128 h 5027349"/>
              <a:gd name="connsiteX34" fmla="*/ 1638118 w 6781602"/>
              <a:gd name="connsiteY34" fmla="*/ 0 h 502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81602" h="5027349">
                <a:moveTo>
                  <a:pt x="5796655" y="1003496"/>
                </a:moveTo>
                <a:cubicBezTo>
                  <a:pt x="5796655" y="1003496"/>
                  <a:pt x="5796655" y="1003496"/>
                  <a:pt x="6383378" y="1003496"/>
                </a:cubicBezTo>
                <a:cubicBezTo>
                  <a:pt x="6421395" y="1003496"/>
                  <a:pt x="6455609" y="1023697"/>
                  <a:pt x="6474618" y="1056522"/>
                </a:cubicBezTo>
                <a:cubicBezTo>
                  <a:pt x="6474618" y="1056522"/>
                  <a:pt x="6474618" y="1056522"/>
                  <a:pt x="6767346" y="1562802"/>
                </a:cubicBezTo>
                <a:cubicBezTo>
                  <a:pt x="6786354" y="1594366"/>
                  <a:pt x="6786354" y="1634767"/>
                  <a:pt x="6767346" y="1666330"/>
                </a:cubicBezTo>
                <a:cubicBezTo>
                  <a:pt x="6767346" y="1666330"/>
                  <a:pt x="6767346" y="1666330"/>
                  <a:pt x="6474618" y="2172610"/>
                </a:cubicBezTo>
                <a:cubicBezTo>
                  <a:pt x="6455609" y="2205437"/>
                  <a:pt x="6421395" y="2225637"/>
                  <a:pt x="6383378" y="2225637"/>
                </a:cubicBezTo>
                <a:cubicBezTo>
                  <a:pt x="6383378" y="2225637"/>
                  <a:pt x="6383378" y="2225637"/>
                  <a:pt x="5796655" y="2225637"/>
                </a:cubicBezTo>
                <a:cubicBezTo>
                  <a:pt x="5759904" y="2225637"/>
                  <a:pt x="5724423" y="2205437"/>
                  <a:pt x="5706680" y="2172610"/>
                </a:cubicBezTo>
                <a:cubicBezTo>
                  <a:pt x="5706680" y="2172610"/>
                  <a:pt x="5706680" y="2172610"/>
                  <a:pt x="5412686" y="1666330"/>
                </a:cubicBezTo>
                <a:cubicBezTo>
                  <a:pt x="5393677" y="1634767"/>
                  <a:pt x="5393677" y="1594366"/>
                  <a:pt x="5412686" y="1562802"/>
                </a:cubicBezTo>
                <a:cubicBezTo>
                  <a:pt x="5412686" y="1562802"/>
                  <a:pt x="5412686" y="1562802"/>
                  <a:pt x="5706680" y="1056522"/>
                </a:cubicBezTo>
                <a:cubicBezTo>
                  <a:pt x="5724423" y="1023697"/>
                  <a:pt x="5759904" y="1003496"/>
                  <a:pt x="5796655" y="1003496"/>
                </a:cubicBezTo>
                <a:close/>
                <a:moveTo>
                  <a:pt x="1638118" y="0"/>
                </a:moveTo>
                <a:cubicBezTo>
                  <a:pt x="1638118" y="0"/>
                  <a:pt x="1638118" y="0"/>
                  <a:pt x="4051638" y="0"/>
                </a:cubicBezTo>
                <a:cubicBezTo>
                  <a:pt x="4208022" y="0"/>
                  <a:pt x="4348769" y="83096"/>
                  <a:pt x="4426960" y="218128"/>
                </a:cubicBezTo>
                <a:cubicBezTo>
                  <a:pt x="4426960" y="218128"/>
                  <a:pt x="4426960" y="218128"/>
                  <a:pt x="5631113" y="2300740"/>
                </a:cubicBezTo>
                <a:cubicBezTo>
                  <a:pt x="5709306" y="2430577"/>
                  <a:pt x="5709306" y="2596771"/>
                  <a:pt x="5631113" y="2726611"/>
                </a:cubicBezTo>
                <a:cubicBezTo>
                  <a:pt x="5631113" y="2726611"/>
                  <a:pt x="5631113" y="2726611"/>
                  <a:pt x="5184003" y="3499898"/>
                </a:cubicBezTo>
                <a:lnTo>
                  <a:pt x="5179849" y="3507081"/>
                </a:lnTo>
                <a:lnTo>
                  <a:pt x="5161054" y="3493907"/>
                </a:lnTo>
                <a:cubicBezTo>
                  <a:pt x="5133118" y="3478526"/>
                  <a:pt x="5101988" y="3469060"/>
                  <a:pt x="5074850" y="3469060"/>
                </a:cubicBezTo>
                <a:cubicBezTo>
                  <a:pt x="5074850" y="3469060"/>
                  <a:pt x="5074850" y="3469060"/>
                  <a:pt x="4002084" y="3469060"/>
                </a:cubicBezTo>
                <a:cubicBezTo>
                  <a:pt x="3944615" y="3469060"/>
                  <a:pt x="3874374" y="3506922"/>
                  <a:pt x="3848833" y="3554248"/>
                </a:cubicBezTo>
                <a:cubicBezTo>
                  <a:pt x="3848833" y="3554248"/>
                  <a:pt x="3848833" y="3554248"/>
                  <a:pt x="3312449" y="4472382"/>
                </a:cubicBezTo>
                <a:cubicBezTo>
                  <a:pt x="3283714" y="4522863"/>
                  <a:pt x="3283714" y="4598585"/>
                  <a:pt x="3312449" y="4649068"/>
                </a:cubicBezTo>
                <a:cubicBezTo>
                  <a:pt x="3312449" y="4649068"/>
                  <a:pt x="3312449" y="4649068"/>
                  <a:pt x="3486748" y="4947416"/>
                </a:cubicBezTo>
                <a:lnTo>
                  <a:pt x="3533445" y="5027349"/>
                </a:lnTo>
                <a:lnTo>
                  <a:pt x="3462401" y="5027349"/>
                </a:lnTo>
                <a:cubicBezTo>
                  <a:pt x="3108857" y="5027349"/>
                  <a:pt x="2543189" y="5027349"/>
                  <a:pt x="1638118" y="5027349"/>
                </a:cubicBezTo>
                <a:cubicBezTo>
                  <a:pt x="1486947" y="5027349"/>
                  <a:pt x="1340989" y="4944252"/>
                  <a:pt x="1268010" y="4809219"/>
                </a:cubicBezTo>
                <a:cubicBezTo>
                  <a:pt x="1268010" y="4809219"/>
                  <a:pt x="1268010" y="4809219"/>
                  <a:pt x="58645" y="2726611"/>
                </a:cubicBezTo>
                <a:cubicBezTo>
                  <a:pt x="-19548" y="2596771"/>
                  <a:pt x="-19548" y="2430577"/>
                  <a:pt x="58645" y="2300740"/>
                </a:cubicBezTo>
                <a:cubicBezTo>
                  <a:pt x="58645" y="2300740"/>
                  <a:pt x="58645" y="2300740"/>
                  <a:pt x="1268010" y="218128"/>
                </a:cubicBezTo>
                <a:cubicBezTo>
                  <a:pt x="1340989" y="83096"/>
                  <a:pt x="1486947" y="0"/>
                  <a:pt x="163811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0E99CBC4-7FB4-4363-9D27-F51FDCA3D9FB}"/>
              </a:ext>
            </a:extLst>
          </p:cNvPr>
          <p:cNvSpPr>
            <a:spLocks noGrp="1"/>
          </p:cNvSpPr>
          <p:nvPr>
            <p:ph type="title"/>
          </p:nvPr>
        </p:nvSpPr>
        <p:spPr>
          <a:xfrm>
            <a:off x="6059321" y="1371600"/>
            <a:ext cx="3573440" cy="1180532"/>
          </a:xfrm>
        </p:spPr>
        <p:txBody>
          <a:bodyPr vert="horz" lIns="91440" tIns="45720" rIns="91440" bIns="45720" rtlCol="0" anchor="b">
            <a:noAutofit/>
          </a:bodyPr>
          <a:lstStyle/>
          <a:p>
            <a:r>
              <a:rPr lang="en-US" sz="1800" b="1" kern="1200">
                <a:solidFill>
                  <a:schemeClr val="bg1"/>
                </a:solidFill>
                <a:latin typeface="+mj-lt"/>
                <a:ea typeface="+mj-ea"/>
                <a:cs typeface="+mj-cs"/>
              </a:rPr>
              <a:t>Business Academy - focus on foreign languages</a:t>
            </a:r>
            <a:endParaRPr lang="en-US" sz="1800" b="1" kern="1200" dirty="0">
              <a:solidFill>
                <a:schemeClr val="bg1"/>
              </a:solidFill>
              <a:latin typeface="+mj-lt"/>
              <a:cs typeface="Calibri Light"/>
            </a:endParaRPr>
          </a:p>
          <a:p>
            <a:endParaRPr lang="en-US" sz="1800" b="1" kern="1200" dirty="0">
              <a:solidFill>
                <a:schemeClr val="bg1"/>
              </a:solidFill>
              <a:latin typeface="+mj-lt"/>
              <a:cs typeface="Calibri Light"/>
            </a:endParaRPr>
          </a:p>
          <a:p>
            <a:r>
              <a:rPr lang="en-US" sz="1800" b="1" kern="1200">
                <a:solidFill>
                  <a:schemeClr val="bg1"/>
                </a:solidFill>
                <a:latin typeface="+mj-lt"/>
                <a:ea typeface="+mj-ea"/>
                <a:cs typeface="+mj-cs"/>
              </a:rPr>
              <a:t>Business Academy - specialization in informatics</a:t>
            </a:r>
            <a:endParaRPr lang="en-US" sz="1800" b="1" kern="1200" dirty="0">
              <a:solidFill>
                <a:schemeClr val="bg1"/>
              </a:solidFill>
              <a:latin typeface="+mj-lt"/>
              <a:cs typeface="Calibri Light"/>
            </a:endParaRPr>
          </a:p>
        </p:txBody>
      </p:sp>
      <p:sp>
        <p:nvSpPr>
          <p:cNvPr id="4" name="Text Placeholder 3">
            <a:extLst>
              <a:ext uri="{FF2B5EF4-FFF2-40B4-BE49-F238E27FC236}">
                <a16:creationId xmlns:a16="http://schemas.microsoft.com/office/drawing/2014/main" xmlns="" id="{70CD9C0A-2A5E-41C8-8D45-F14B9CC9D281}"/>
              </a:ext>
            </a:extLst>
          </p:cNvPr>
          <p:cNvSpPr>
            <a:spLocks noGrp="1"/>
          </p:cNvSpPr>
          <p:nvPr>
            <p:ph type="body" sz="half" idx="2"/>
          </p:nvPr>
        </p:nvSpPr>
        <p:spPr>
          <a:xfrm>
            <a:off x="5538930" y="2556142"/>
            <a:ext cx="3894161" cy="1943985"/>
          </a:xfrm>
        </p:spPr>
        <p:txBody>
          <a:bodyPr vert="horz" lIns="91440" tIns="45720" rIns="91440" bIns="45720" rtlCol="0" anchor="t">
            <a:noAutofit/>
          </a:bodyPr>
          <a:lstStyle/>
          <a:p>
            <a:r>
              <a:rPr lang="en-US">
                <a:solidFill>
                  <a:schemeClr val="bg1"/>
                </a:solidFill>
              </a:rPr>
              <a:t>Within these fields, the school enables students </a:t>
            </a:r>
            <a:r>
              <a:rPr lang="en-US" dirty="0">
                <a:solidFill>
                  <a:schemeClr val="bg1"/>
                </a:solidFill>
              </a:rPr>
              <a:t>to specialize in the field of international trade, which includes issues of trade policy, customs, export and import trade operations, business practices and service economics, which deals with hotel operations, pricing, hotel management and marketing, catering services, insurance, tourism.</a:t>
            </a:r>
          </a:p>
        </p:txBody>
      </p:sp>
      <p:sp>
        <p:nvSpPr>
          <p:cNvPr id="25" name="Freeform: Shape 29">
            <a:extLst>
              <a:ext uri="{FF2B5EF4-FFF2-40B4-BE49-F238E27FC236}">
                <a16:creationId xmlns:a16="http://schemas.microsoft.com/office/drawing/2014/main" xmlns="" id="{F5326998-025B-4685-A6F0-C8F498C3B3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68480" y="4308594"/>
            <a:ext cx="2492744" cy="2183328"/>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4">
            <a:extLst>
              <a:ext uri="{FF2B5EF4-FFF2-40B4-BE49-F238E27FC236}">
                <a16:creationId xmlns:a16="http://schemas.microsoft.com/office/drawing/2014/main" xmlns="" id="{8B1343D8-BA0E-4A86-A379-31B4FA8D741D}"/>
              </a:ext>
            </a:extLst>
          </p:cNvPr>
          <p:cNvPicPr>
            <a:picLocks noChangeAspect="1"/>
          </p:cNvPicPr>
          <p:nvPr/>
        </p:nvPicPr>
        <p:blipFill rotWithShape="1">
          <a:blip r:embed="rId3"/>
          <a:srcRect l="15929" r="6624" b="4"/>
          <a:stretch/>
        </p:blipFill>
        <p:spPr>
          <a:xfrm>
            <a:off x="8375760" y="4381372"/>
            <a:ext cx="2278184" cy="1963430"/>
          </a:xfrm>
          <a:custGeom>
            <a:avLst/>
            <a:gdLst/>
            <a:ahLst/>
            <a:cxnLst/>
            <a:rect l="l" t="t" r="r" b="b"/>
            <a:pathLst>
              <a:path w="2278184" h="1963430">
                <a:moveTo>
                  <a:pt x="649972" y="0"/>
                </a:moveTo>
                <a:cubicBezTo>
                  <a:pt x="1630402" y="0"/>
                  <a:pt x="1630402" y="0"/>
                  <a:pt x="1630402" y="0"/>
                </a:cubicBezTo>
                <a:cubicBezTo>
                  <a:pt x="1680006" y="0"/>
                  <a:pt x="1744201" y="34048"/>
                  <a:pt x="1770463" y="76608"/>
                </a:cubicBezTo>
                <a:cubicBezTo>
                  <a:pt x="2260676" y="902270"/>
                  <a:pt x="2260676" y="902270"/>
                  <a:pt x="2260676" y="902270"/>
                </a:cubicBezTo>
                <a:cubicBezTo>
                  <a:pt x="2284020" y="947667"/>
                  <a:pt x="2284020" y="1015763"/>
                  <a:pt x="2260676" y="1061161"/>
                </a:cubicBezTo>
                <a:cubicBezTo>
                  <a:pt x="1770463" y="1886822"/>
                  <a:pt x="1770463" y="1886822"/>
                  <a:pt x="1770463" y="1886822"/>
                </a:cubicBezTo>
                <a:cubicBezTo>
                  <a:pt x="1744201" y="1929383"/>
                  <a:pt x="1680006" y="1963430"/>
                  <a:pt x="1630402" y="1963430"/>
                </a:cubicBezTo>
                <a:lnTo>
                  <a:pt x="649972" y="1963430"/>
                </a:lnTo>
                <a:cubicBezTo>
                  <a:pt x="597450" y="1963430"/>
                  <a:pt x="533255" y="1929383"/>
                  <a:pt x="509912" y="1886822"/>
                </a:cubicBezTo>
                <a:cubicBezTo>
                  <a:pt x="19697" y="1061161"/>
                  <a:pt x="19697" y="1061161"/>
                  <a:pt x="19697" y="1061161"/>
                </a:cubicBezTo>
                <a:cubicBezTo>
                  <a:pt x="-6565" y="1015763"/>
                  <a:pt x="-6565" y="947667"/>
                  <a:pt x="19697" y="902270"/>
                </a:cubicBezTo>
                <a:cubicBezTo>
                  <a:pt x="509912" y="76608"/>
                  <a:pt x="509912" y="76608"/>
                  <a:pt x="509912" y="76608"/>
                </a:cubicBezTo>
                <a:cubicBezTo>
                  <a:pt x="533255" y="34048"/>
                  <a:pt x="597450" y="0"/>
                  <a:pt x="649972" y="0"/>
                </a:cubicBezTo>
                <a:close/>
              </a:path>
            </a:pathLst>
          </a:custGeom>
        </p:spPr>
      </p:pic>
    </p:spTree>
    <p:extLst>
      <p:ext uri="{BB962C8B-B14F-4D97-AF65-F5344CB8AC3E}">
        <p14:creationId xmlns:p14="http://schemas.microsoft.com/office/powerpoint/2010/main" val="677010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xmlns="" id="{1557A916-FDD1-44A1-A7A1-70009FD6BE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268C7FD-E538-4DC0-9FB2-32B80CA37053}"/>
              </a:ext>
            </a:extLst>
          </p:cNvPr>
          <p:cNvSpPr>
            <a:spLocks noGrp="1"/>
          </p:cNvSpPr>
          <p:nvPr>
            <p:ph type="title"/>
          </p:nvPr>
        </p:nvSpPr>
        <p:spPr>
          <a:xfrm>
            <a:off x="8006085" y="738791"/>
            <a:ext cx="3689091" cy="1960157"/>
          </a:xfrm>
        </p:spPr>
        <p:txBody>
          <a:bodyPr vert="horz" lIns="91440" tIns="45720" rIns="91440" bIns="45720" rtlCol="0" anchor="b">
            <a:normAutofit fontScale="90000"/>
          </a:bodyPr>
          <a:lstStyle/>
          <a:p>
            <a:r>
              <a:rPr lang="en-US" sz="3600" b="1" kern="1200">
                <a:latin typeface="+mj-lt"/>
                <a:ea typeface="+mj-ea"/>
                <a:cs typeface="+mj-cs"/>
              </a:rPr>
              <a:t>We allow applicants to pass the following exams:</a:t>
            </a:r>
          </a:p>
        </p:txBody>
      </p:sp>
      <p:pic>
        <p:nvPicPr>
          <p:cNvPr id="11" name="Picture 10">
            <a:extLst>
              <a:ext uri="{FF2B5EF4-FFF2-40B4-BE49-F238E27FC236}">
                <a16:creationId xmlns:a16="http://schemas.microsoft.com/office/drawing/2014/main" xmlns="" id="{0E57C443-B829-46B8-95C0-9AFE425678B2}"/>
              </a:ext>
            </a:extLst>
          </p:cNvPr>
          <p:cNvPicPr>
            <a:picLocks noChangeAspect="1"/>
          </p:cNvPicPr>
          <p:nvPr/>
        </p:nvPicPr>
        <p:blipFill rotWithShape="1">
          <a:blip r:embed="rId2"/>
          <a:srcRect l="35778"/>
          <a:stretch/>
        </p:blipFill>
        <p:spPr>
          <a:xfrm>
            <a:off x="5355120" y="1519571"/>
            <a:ext cx="2294762" cy="2009922"/>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pic>
        <p:nvPicPr>
          <p:cNvPr id="7" name="Picture 6">
            <a:extLst>
              <a:ext uri="{FF2B5EF4-FFF2-40B4-BE49-F238E27FC236}">
                <a16:creationId xmlns:a16="http://schemas.microsoft.com/office/drawing/2014/main" xmlns="" id="{8B02BD40-2BF0-427B-AFA1-2583719B2EC1}"/>
              </a:ext>
            </a:extLst>
          </p:cNvPr>
          <p:cNvPicPr>
            <a:picLocks noChangeAspect="1"/>
          </p:cNvPicPr>
          <p:nvPr/>
        </p:nvPicPr>
        <p:blipFill rotWithShape="1">
          <a:blip r:embed="rId3"/>
          <a:srcRect t="17746" r="-1" b="17743"/>
          <a:stretch/>
        </p:blipFill>
        <p:spPr>
          <a:xfrm>
            <a:off x="20" y="1"/>
            <a:ext cx="6770047" cy="2456679"/>
          </a:xfrm>
          <a:custGeom>
            <a:avLst/>
            <a:gdLst/>
            <a:ahLst/>
            <a:cxnLst/>
            <a:rect l="l" t="t" r="r" b="b"/>
            <a:pathLst>
              <a:path w="6770067" h="2456679">
                <a:moveTo>
                  <a:pt x="6770067" y="603033"/>
                </a:moveTo>
                <a:lnTo>
                  <a:pt x="6770067" y="617220"/>
                </a:lnTo>
                <a:lnTo>
                  <a:pt x="6768113" y="610127"/>
                </a:lnTo>
                <a:close/>
                <a:moveTo>
                  <a:pt x="0" y="0"/>
                </a:moveTo>
                <a:lnTo>
                  <a:pt x="6588505" y="0"/>
                </a:lnTo>
                <a:lnTo>
                  <a:pt x="6460879" y="219780"/>
                </a:lnTo>
                <a:cubicBezTo>
                  <a:pt x="5374128" y="2091240"/>
                  <a:pt x="5374128" y="2091240"/>
                  <a:pt x="5374128" y="2091240"/>
                </a:cubicBezTo>
                <a:cubicBezTo>
                  <a:pt x="5251862" y="2317464"/>
                  <a:pt x="5007334" y="2456679"/>
                  <a:pt x="4754071" y="2456679"/>
                </a:cubicBezTo>
                <a:cubicBezTo>
                  <a:pt x="710608" y="2456679"/>
                  <a:pt x="710608" y="2456679"/>
                  <a:pt x="710608" y="2456679"/>
                </a:cubicBezTo>
                <a:cubicBezTo>
                  <a:pt x="448613" y="2456679"/>
                  <a:pt x="212817" y="2317464"/>
                  <a:pt x="81819" y="2091240"/>
                </a:cubicBezTo>
                <a:lnTo>
                  <a:pt x="0" y="1949732"/>
                </a:lnTo>
                <a:close/>
              </a:path>
            </a:pathLst>
          </a:custGeom>
        </p:spPr>
      </p:pic>
      <p:pic>
        <p:nvPicPr>
          <p:cNvPr id="9" name="Picture 14">
            <a:extLst>
              <a:ext uri="{FF2B5EF4-FFF2-40B4-BE49-F238E27FC236}">
                <a16:creationId xmlns:a16="http://schemas.microsoft.com/office/drawing/2014/main" xmlns="" id="{A2BD941A-02C5-408B-962B-79CFE7F8CF35}"/>
              </a:ext>
            </a:extLst>
          </p:cNvPr>
          <p:cNvPicPr>
            <a:picLocks noChangeAspect="1"/>
          </p:cNvPicPr>
          <p:nvPr/>
        </p:nvPicPr>
        <p:blipFill rotWithShape="1">
          <a:blip r:embed="rId4"/>
          <a:srcRect r="482" b="-2"/>
          <a:stretch/>
        </p:blipFill>
        <p:spPr>
          <a:xfrm>
            <a:off x="20" y="2619612"/>
            <a:ext cx="7498453" cy="4238389"/>
          </a:xfrm>
          <a:custGeom>
            <a:avLst/>
            <a:gdLst/>
            <a:ahLst/>
            <a:cxnLst/>
            <a:rect l="l" t="t" r="r" b="b"/>
            <a:pathLst>
              <a:path w="7498473" h="4238389">
                <a:moveTo>
                  <a:pt x="6770067" y="1839459"/>
                </a:moveTo>
                <a:lnTo>
                  <a:pt x="6770067" y="1853646"/>
                </a:lnTo>
                <a:lnTo>
                  <a:pt x="6768113" y="1846552"/>
                </a:lnTo>
                <a:close/>
                <a:moveTo>
                  <a:pt x="710608" y="0"/>
                </a:moveTo>
                <a:cubicBezTo>
                  <a:pt x="710608" y="0"/>
                  <a:pt x="710608" y="0"/>
                  <a:pt x="4754071" y="0"/>
                </a:cubicBezTo>
                <a:cubicBezTo>
                  <a:pt x="5007334" y="0"/>
                  <a:pt x="5251862" y="139215"/>
                  <a:pt x="5374128" y="365439"/>
                </a:cubicBezTo>
                <a:cubicBezTo>
                  <a:pt x="5374128" y="365439"/>
                  <a:pt x="5374128" y="365439"/>
                  <a:pt x="7400224" y="3854515"/>
                </a:cubicBezTo>
                <a:cubicBezTo>
                  <a:pt x="7465723" y="3963277"/>
                  <a:pt x="7498473" y="4087266"/>
                  <a:pt x="7498473" y="4211255"/>
                </a:cubicBezTo>
                <a:lnTo>
                  <a:pt x="7494852" y="4238389"/>
                </a:lnTo>
                <a:lnTo>
                  <a:pt x="0" y="4238389"/>
                </a:lnTo>
                <a:lnTo>
                  <a:pt x="0" y="506947"/>
                </a:lnTo>
                <a:lnTo>
                  <a:pt x="81819" y="365439"/>
                </a:lnTo>
                <a:cubicBezTo>
                  <a:pt x="212817" y="139215"/>
                  <a:pt x="448613" y="0"/>
                  <a:pt x="710608" y="0"/>
                </a:cubicBezTo>
                <a:close/>
              </a:path>
            </a:pathLst>
          </a:custGeom>
        </p:spPr>
      </p:pic>
      <p:sp>
        <p:nvSpPr>
          <p:cNvPr id="4" name="Text Placeholder 3">
            <a:extLst>
              <a:ext uri="{FF2B5EF4-FFF2-40B4-BE49-F238E27FC236}">
                <a16:creationId xmlns:a16="http://schemas.microsoft.com/office/drawing/2014/main" xmlns="" id="{243BA2A0-6732-4BB9-9B7B-5901FBD460B8}"/>
              </a:ext>
            </a:extLst>
          </p:cNvPr>
          <p:cNvSpPr>
            <a:spLocks noGrp="1"/>
          </p:cNvSpPr>
          <p:nvPr>
            <p:ph type="body" sz="half" idx="2"/>
          </p:nvPr>
        </p:nvSpPr>
        <p:spPr>
          <a:xfrm>
            <a:off x="8006085" y="2808718"/>
            <a:ext cx="3689091" cy="2195515"/>
          </a:xfrm>
        </p:spPr>
        <p:txBody>
          <a:bodyPr vert="horz" lIns="91440" tIns="45720" rIns="91440" bIns="45720" rtlCol="0" anchor="t">
            <a:noAutofit/>
          </a:bodyPr>
          <a:lstStyle/>
          <a:p>
            <a:pPr indent="-228600">
              <a:buFont typeface="Arial" panose="020B0604020202020204" pitchFamily="34" charset="0"/>
              <a:buChar char="•"/>
            </a:pPr>
            <a:r>
              <a:rPr lang="en-US" sz="1800"/>
              <a:t>State exams in office writing</a:t>
            </a:r>
            <a:endParaRPr lang="en-US" sz="1800">
              <a:cs typeface="Calibri"/>
            </a:endParaRPr>
          </a:p>
          <a:p>
            <a:pPr indent="-228600">
              <a:buFont typeface="Arial" panose="020B0604020202020204" pitchFamily="34" charset="0"/>
              <a:buChar char="•"/>
            </a:pPr>
            <a:r>
              <a:rPr lang="en-US" sz="1800"/>
              <a:t>State exams in word processing on a PC</a:t>
            </a:r>
            <a:endParaRPr lang="en-US" sz="1800">
              <a:cs typeface="Calibri"/>
            </a:endParaRPr>
          </a:p>
          <a:p>
            <a:pPr indent="-228600">
              <a:buFont typeface="Arial" panose="020B0604020202020204" pitchFamily="34" charset="0"/>
              <a:buChar char="•"/>
            </a:pPr>
            <a:r>
              <a:rPr lang="en-US" sz="1800"/>
              <a:t>International exams in foreign languages</a:t>
            </a:r>
            <a:endParaRPr lang="en-US" sz="1800">
              <a:cs typeface="Calibri"/>
            </a:endParaRPr>
          </a:p>
          <a:p>
            <a:pPr indent="-228600">
              <a:buFont typeface="Arial" panose="020B0604020202020204" pitchFamily="34" charset="0"/>
              <a:buChar char="•"/>
            </a:pPr>
            <a:r>
              <a:rPr lang="en-US" sz="1800"/>
              <a:t>After graduation, students apply to study at universities and colleges.</a:t>
            </a:r>
            <a:endParaRPr lang="en-US" sz="1800">
              <a:cs typeface="Calibri"/>
            </a:endParaRPr>
          </a:p>
          <a:p>
            <a:pPr indent="-228600">
              <a:buFont typeface="Arial" panose="020B0604020202020204" pitchFamily="34" charset="0"/>
              <a:buChar char="•"/>
            </a:pPr>
            <a:r>
              <a:rPr lang="en-US" sz="1800"/>
              <a:t>Massage course - professional qualifications</a:t>
            </a:r>
            <a:endParaRPr lang="en-US" sz="1800">
              <a:cs typeface="Calibri"/>
            </a:endParaRPr>
          </a:p>
          <a:p>
            <a:pPr indent="-228600">
              <a:buFont typeface="Arial" panose="020B0604020202020204" pitchFamily="34" charset="0"/>
              <a:buChar char="•"/>
            </a:pPr>
            <a:endParaRPr lang="en-US" sz="1800" dirty="0">
              <a:cs typeface="Calibri"/>
            </a:endParaRPr>
          </a:p>
          <a:p>
            <a:r>
              <a:rPr lang="en-US" sz="1800">
                <a:cs typeface="Calibri"/>
              </a:rPr>
              <a:t>This photo shows what prom is like.</a:t>
            </a:r>
            <a:endParaRPr lang="en-US" sz="1800" dirty="0">
              <a:cs typeface="Calibri"/>
            </a:endParaRPr>
          </a:p>
        </p:txBody>
      </p:sp>
    </p:spTree>
    <p:extLst>
      <p:ext uri="{BB962C8B-B14F-4D97-AF65-F5344CB8AC3E}">
        <p14:creationId xmlns:p14="http://schemas.microsoft.com/office/powerpoint/2010/main" val="1378354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1F32EBA-ED97-466E-8CFA-8382584155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FBB1362E-4699-426B-8D02-4F7CE6DA935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169039" y="1090549"/>
            <a:ext cx="5581001" cy="4278755"/>
            <a:chOff x="6169039" y="142050"/>
            <a:chExt cx="5581001" cy="4278755"/>
          </a:xfrm>
        </p:grpSpPr>
        <p:sp>
          <p:nvSpPr>
            <p:cNvPr id="13" name="Freeform: Shape 12">
              <a:extLst>
                <a:ext uri="{FF2B5EF4-FFF2-40B4-BE49-F238E27FC236}">
                  <a16:creationId xmlns:a16="http://schemas.microsoft.com/office/drawing/2014/main" xmlns="" id="{BEFB93E7-8C93-4FE1-953B-9F55FCCEAF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6820162" y="-509073"/>
              <a:ext cx="4278755" cy="5581001"/>
            </a:xfrm>
            <a:custGeom>
              <a:avLst/>
              <a:gdLst>
                <a:gd name="connsiteX0" fmla="*/ 4278755 w 4278755"/>
                <a:gd name="connsiteY0" fmla="*/ 309054 h 5581001"/>
                <a:gd name="connsiteX1" fmla="*/ 4278755 w 4278755"/>
                <a:gd name="connsiteY1" fmla="*/ 1005863 h 5581001"/>
                <a:gd name="connsiteX2" fmla="*/ 4278755 w 4278755"/>
                <a:gd name="connsiteY2" fmla="*/ 4575137 h 5581001"/>
                <a:gd name="connsiteX3" fmla="*/ 4278755 w 4278755"/>
                <a:gd name="connsiteY3" fmla="*/ 5271947 h 5581001"/>
                <a:gd name="connsiteX4" fmla="*/ 3969701 w 4278755"/>
                <a:gd name="connsiteY4" fmla="*/ 5581001 h 5581001"/>
                <a:gd name="connsiteX5" fmla="*/ 309054 w 4278755"/>
                <a:gd name="connsiteY5" fmla="*/ 5581001 h 5581001"/>
                <a:gd name="connsiteX6" fmla="*/ 0 w 4278755"/>
                <a:gd name="connsiteY6" fmla="*/ 5271946 h 5581001"/>
                <a:gd name="connsiteX7" fmla="*/ 0 w 4278755"/>
                <a:gd name="connsiteY7" fmla="*/ 4575136 h 5581001"/>
                <a:gd name="connsiteX8" fmla="*/ 0 w 4278755"/>
                <a:gd name="connsiteY8" fmla="*/ 1005863 h 5581001"/>
                <a:gd name="connsiteX9" fmla="*/ 0 w 4278755"/>
                <a:gd name="connsiteY9" fmla="*/ 309054 h 5581001"/>
                <a:gd name="connsiteX10" fmla="*/ 309054 w 4278755"/>
                <a:gd name="connsiteY10" fmla="*/ 0 h 5581001"/>
                <a:gd name="connsiteX11" fmla="*/ 3969701 w 4278755"/>
                <a:gd name="connsiteY11" fmla="*/ 0 h 55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8755" h="5581001">
                  <a:moveTo>
                    <a:pt x="4278755" y="309054"/>
                  </a:moveTo>
                  <a:lnTo>
                    <a:pt x="4278755" y="1005863"/>
                  </a:lnTo>
                  <a:lnTo>
                    <a:pt x="4278755" y="4575137"/>
                  </a:lnTo>
                  <a:lnTo>
                    <a:pt x="4278755" y="5271947"/>
                  </a:lnTo>
                  <a:lnTo>
                    <a:pt x="3969701" y="5581001"/>
                  </a:lnTo>
                  <a:lnTo>
                    <a:pt x="309054" y="5581001"/>
                  </a:lnTo>
                  <a:lnTo>
                    <a:pt x="0" y="5271946"/>
                  </a:lnTo>
                  <a:lnTo>
                    <a:pt x="0" y="4575136"/>
                  </a:lnTo>
                  <a:lnTo>
                    <a:pt x="0" y="1005863"/>
                  </a:lnTo>
                  <a:lnTo>
                    <a:pt x="0" y="309054"/>
                  </a:lnTo>
                  <a:lnTo>
                    <a:pt x="309054" y="0"/>
                  </a:lnTo>
                  <a:lnTo>
                    <a:pt x="396970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3B60422C-70D6-488F-8CE4-C3299AD795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6902139" y="-425197"/>
              <a:ext cx="4114800" cy="5413248"/>
            </a:xfrm>
            <a:custGeom>
              <a:avLst/>
              <a:gdLst>
                <a:gd name="connsiteX0" fmla="*/ 4278755 w 4278755"/>
                <a:gd name="connsiteY0" fmla="*/ 309054 h 5581001"/>
                <a:gd name="connsiteX1" fmla="*/ 4278755 w 4278755"/>
                <a:gd name="connsiteY1" fmla="*/ 1005863 h 5581001"/>
                <a:gd name="connsiteX2" fmla="*/ 4278755 w 4278755"/>
                <a:gd name="connsiteY2" fmla="*/ 4575137 h 5581001"/>
                <a:gd name="connsiteX3" fmla="*/ 4278755 w 4278755"/>
                <a:gd name="connsiteY3" fmla="*/ 5271947 h 5581001"/>
                <a:gd name="connsiteX4" fmla="*/ 3969701 w 4278755"/>
                <a:gd name="connsiteY4" fmla="*/ 5581001 h 5581001"/>
                <a:gd name="connsiteX5" fmla="*/ 309054 w 4278755"/>
                <a:gd name="connsiteY5" fmla="*/ 5581001 h 5581001"/>
                <a:gd name="connsiteX6" fmla="*/ 0 w 4278755"/>
                <a:gd name="connsiteY6" fmla="*/ 5271946 h 5581001"/>
                <a:gd name="connsiteX7" fmla="*/ 0 w 4278755"/>
                <a:gd name="connsiteY7" fmla="*/ 4575136 h 5581001"/>
                <a:gd name="connsiteX8" fmla="*/ 0 w 4278755"/>
                <a:gd name="connsiteY8" fmla="*/ 1005863 h 5581001"/>
                <a:gd name="connsiteX9" fmla="*/ 0 w 4278755"/>
                <a:gd name="connsiteY9" fmla="*/ 309054 h 5581001"/>
                <a:gd name="connsiteX10" fmla="*/ 309054 w 4278755"/>
                <a:gd name="connsiteY10" fmla="*/ 0 h 5581001"/>
                <a:gd name="connsiteX11" fmla="*/ 3969701 w 4278755"/>
                <a:gd name="connsiteY11" fmla="*/ 0 h 558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8755" h="5581001">
                  <a:moveTo>
                    <a:pt x="4278755" y="309054"/>
                  </a:moveTo>
                  <a:lnTo>
                    <a:pt x="4278755" y="1005863"/>
                  </a:lnTo>
                  <a:lnTo>
                    <a:pt x="4278755" y="4575137"/>
                  </a:lnTo>
                  <a:lnTo>
                    <a:pt x="4278755" y="5271947"/>
                  </a:lnTo>
                  <a:lnTo>
                    <a:pt x="3969701" y="5581001"/>
                  </a:lnTo>
                  <a:lnTo>
                    <a:pt x="309054" y="5581001"/>
                  </a:lnTo>
                  <a:lnTo>
                    <a:pt x="0" y="5271946"/>
                  </a:lnTo>
                  <a:lnTo>
                    <a:pt x="0" y="4575136"/>
                  </a:lnTo>
                  <a:lnTo>
                    <a:pt x="0" y="1005863"/>
                  </a:lnTo>
                  <a:lnTo>
                    <a:pt x="0" y="309054"/>
                  </a:lnTo>
                  <a:lnTo>
                    <a:pt x="309054" y="0"/>
                  </a:lnTo>
                  <a:lnTo>
                    <a:pt x="3969701"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xmlns="" id="{5D1AF7F7-4B04-4253-9DCA-A8BA42D6775F}"/>
              </a:ext>
            </a:extLst>
          </p:cNvPr>
          <p:cNvSpPr>
            <a:spLocks noGrp="1"/>
          </p:cNvSpPr>
          <p:nvPr>
            <p:ph type="title"/>
          </p:nvPr>
        </p:nvSpPr>
        <p:spPr>
          <a:xfrm>
            <a:off x="6558184" y="1432731"/>
            <a:ext cx="4779647" cy="1240208"/>
          </a:xfrm>
        </p:spPr>
        <p:txBody>
          <a:bodyPr vert="horz" lIns="91440" tIns="45720" rIns="91440" bIns="45720" rtlCol="0" anchor="ctr">
            <a:normAutofit/>
          </a:bodyPr>
          <a:lstStyle/>
          <a:p>
            <a:r>
              <a:rPr lang="en-US" sz="4000" b="1" kern="1200">
                <a:solidFill>
                  <a:schemeClr val="bg1"/>
                </a:solidFill>
                <a:latin typeface="+mj-lt"/>
                <a:ea typeface="+mj-ea"/>
                <a:cs typeface="+mj-cs"/>
              </a:rPr>
              <a:t>Placement of graduates 2019-20</a:t>
            </a:r>
          </a:p>
        </p:txBody>
      </p:sp>
      <p:pic>
        <p:nvPicPr>
          <p:cNvPr id="5" name="Picture 5">
            <a:extLst>
              <a:ext uri="{FF2B5EF4-FFF2-40B4-BE49-F238E27FC236}">
                <a16:creationId xmlns:a16="http://schemas.microsoft.com/office/drawing/2014/main" xmlns="" id="{01EB6C78-B6D6-4511-A36D-00C641804FB9}"/>
              </a:ext>
            </a:extLst>
          </p:cNvPr>
          <p:cNvPicPr>
            <a:picLocks noGrp="1" noChangeAspect="1"/>
          </p:cNvPicPr>
          <p:nvPr>
            <p:ph sz="half" idx="1"/>
          </p:nvPr>
        </p:nvPicPr>
        <p:blipFill>
          <a:blip r:embed="rId2"/>
          <a:stretch>
            <a:fillRect/>
          </a:stretch>
        </p:blipFill>
        <p:spPr>
          <a:xfrm>
            <a:off x="940529" y="643467"/>
            <a:ext cx="4498634" cy="5571066"/>
          </a:xfrm>
          <a:prstGeom prst="rect">
            <a:avLst/>
          </a:prstGeom>
        </p:spPr>
      </p:pic>
      <p:sp>
        <p:nvSpPr>
          <p:cNvPr id="4" name="Content Placeholder 3">
            <a:extLst>
              <a:ext uri="{FF2B5EF4-FFF2-40B4-BE49-F238E27FC236}">
                <a16:creationId xmlns:a16="http://schemas.microsoft.com/office/drawing/2014/main" xmlns="" id="{CB177554-BCF7-4FCF-A7CC-5E990D33DFAB}"/>
              </a:ext>
            </a:extLst>
          </p:cNvPr>
          <p:cNvSpPr>
            <a:spLocks noGrp="1"/>
          </p:cNvSpPr>
          <p:nvPr>
            <p:ph sz="half" idx="2"/>
          </p:nvPr>
        </p:nvSpPr>
        <p:spPr>
          <a:xfrm>
            <a:off x="6559826" y="2754916"/>
            <a:ext cx="4778006" cy="2261936"/>
          </a:xfrm>
        </p:spPr>
        <p:txBody>
          <a:bodyPr vert="horz" lIns="91440" tIns="45720" rIns="91440" bIns="45720" rtlCol="0" anchor="t">
            <a:noAutofit/>
          </a:bodyPr>
          <a:lstStyle/>
          <a:p>
            <a:pPr marL="0" indent="0">
              <a:buNone/>
            </a:pPr>
            <a:r>
              <a:rPr lang="en-US" sz="1800">
                <a:solidFill>
                  <a:schemeClr val="bg1"/>
                </a:solidFill>
              </a:rPr>
              <a:t>Universities                                                             </a:t>
            </a:r>
            <a:r>
              <a:rPr lang="en-US" sz="1800" b="1">
                <a:solidFill>
                  <a:schemeClr val="bg1"/>
                </a:solidFill>
              </a:rPr>
              <a:t>13</a:t>
            </a:r>
            <a:endParaRPr lang="en-US" sz="1800">
              <a:solidFill>
                <a:schemeClr val="bg1"/>
              </a:solidFill>
              <a:cs typeface="Calibri"/>
            </a:endParaRPr>
          </a:p>
          <a:p>
            <a:pPr marL="0" indent="0">
              <a:buNone/>
            </a:pPr>
            <a:r>
              <a:rPr lang="en-US" sz="1800" dirty="0">
                <a:solidFill>
                  <a:schemeClr val="bg1"/>
                </a:solidFill>
              </a:rPr>
              <a:t>Secondary                                                              </a:t>
            </a:r>
            <a:r>
              <a:rPr lang="en-US" sz="1800" b="1">
                <a:solidFill>
                  <a:schemeClr val="bg1"/>
                </a:solidFill>
              </a:rPr>
              <a:t>  2</a:t>
            </a:r>
            <a:endParaRPr lang="en-US" sz="1800" b="1">
              <a:solidFill>
                <a:schemeClr val="bg1"/>
              </a:solidFill>
              <a:cs typeface="Calibri" panose="020F0502020204030204"/>
            </a:endParaRPr>
          </a:p>
          <a:p>
            <a:pPr marL="0" indent="0">
              <a:buNone/>
            </a:pPr>
            <a:r>
              <a:rPr lang="en-US" sz="1800" dirty="0">
                <a:solidFill>
                  <a:schemeClr val="bg1"/>
                </a:solidFill>
              </a:rPr>
              <a:t>College / technical institute                                  </a:t>
            </a:r>
            <a:r>
              <a:rPr lang="en-US" sz="1800" b="1">
                <a:solidFill>
                  <a:schemeClr val="bg1"/>
                </a:solidFill>
              </a:rPr>
              <a:t>0</a:t>
            </a:r>
            <a:endParaRPr lang="en-US" sz="1800" b="1">
              <a:solidFill>
                <a:schemeClr val="bg1"/>
              </a:solidFill>
              <a:cs typeface="Calibri" panose="020F0502020204030204"/>
            </a:endParaRPr>
          </a:p>
          <a:p>
            <a:pPr marL="0" indent="0">
              <a:buNone/>
            </a:pPr>
            <a:r>
              <a:rPr lang="en-US" sz="1800" dirty="0">
                <a:solidFill>
                  <a:schemeClr val="bg1"/>
                </a:solidFill>
              </a:rPr>
              <a:t>Employment                                                            </a:t>
            </a:r>
            <a:r>
              <a:rPr lang="en-US" sz="1800" b="1">
                <a:solidFill>
                  <a:schemeClr val="bg1"/>
                </a:solidFill>
              </a:rPr>
              <a:t>15</a:t>
            </a:r>
            <a:endParaRPr lang="en-US" sz="1800" b="1">
              <a:solidFill>
                <a:schemeClr val="bg1"/>
              </a:solidFill>
              <a:cs typeface="Calibri" panose="020F0502020204030204"/>
            </a:endParaRPr>
          </a:p>
          <a:p>
            <a:pPr marL="0" indent="0">
              <a:buNone/>
            </a:pPr>
            <a:r>
              <a:rPr lang="en-US" sz="1800" dirty="0">
                <a:solidFill>
                  <a:schemeClr val="bg1"/>
                </a:solidFill>
              </a:rPr>
              <a:t>Abroad                                                                      </a:t>
            </a:r>
            <a:r>
              <a:rPr lang="en-US" sz="1800" b="1">
                <a:solidFill>
                  <a:schemeClr val="bg1"/>
                </a:solidFill>
              </a:rPr>
              <a:t>0</a:t>
            </a:r>
            <a:endParaRPr lang="en-US" sz="1800" b="1">
              <a:solidFill>
                <a:schemeClr val="bg1"/>
              </a:solidFill>
              <a:cs typeface="Calibri" panose="020F0502020204030204"/>
            </a:endParaRPr>
          </a:p>
          <a:p>
            <a:pPr marL="0" indent="0">
              <a:buNone/>
            </a:pPr>
            <a:r>
              <a:rPr lang="en-US" sz="1800" dirty="0">
                <a:solidFill>
                  <a:schemeClr val="bg1"/>
                </a:solidFill>
              </a:rPr>
              <a:t>Unknown                                                                  </a:t>
            </a:r>
            <a:r>
              <a:rPr lang="en-US" sz="1800" b="1">
                <a:solidFill>
                  <a:schemeClr val="bg1"/>
                </a:solidFill>
              </a:rPr>
              <a:t>7</a:t>
            </a:r>
            <a:endParaRPr lang="en-US" sz="1800" b="1">
              <a:solidFill>
                <a:schemeClr val="bg1"/>
              </a:solidFill>
              <a:cs typeface="Calibri" panose="020F0502020204030204"/>
            </a:endParaRPr>
          </a:p>
          <a:p>
            <a:pPr marL="0"/>
            <a:endParaRPr lang="en-US" sz="500">
              <a:solidFill>
                <a:schemeClr val="bg1"/>
              </a:solidFill>
            </a:endParaRPr>
          </a:p>
        </p:txBody>
      </p:sp>
    </p:spTree>
    <p:extLst>
      <p:ext uri="{BB962C8B-B14F-4D97-AF65-F5344CB8AC3E}">
        <p14:creationId xmlns:p14="http://schemas.microsoft.com/office/powerpoint/2010/main" val="7824896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329</Words>
  <Application>Microsoft Office PowerPoint</Application>
  <PresentationFormat>Širokoúhlá obrazovka</PresentationFormat>
  <Paragraphs>59</Paragraphs>
  <Slides>10</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10</vt:i4>
      </vt:variant>
    </vt:vector>
  </HeadingPairs>
  <TitlesOfParts>
    <vt:vector size="14" baseType="lpstr">
      <vt:lpstr>Arial</vt:lpstr>
      <vt:lpstr>Calibri</vt:lpstr>
      <vt:lpstr>Calibri Light</vt:lpstr>
      <vt:lpstr>office theme</vt:lpstr>
      <vt:lpstr>OA Neveklov</vt:lpstr>
      <vt:lpstr>Modern school equipment</vt:lpstr>
      <vt:lpstr>Youth home</vt:lpstr>
      <vt:lpstr>STUDY FIELDS</vt:lpstr>
      <vt:lpstr>Economic Lyceum</vt:lpstr>
      <vt:lpstr>Economics and business - sports management</vt:lpstr>
      <vt:lpstr>Business Academy - focus on foreign languages  Business Academy - specialization in informatics</vt:lpstr>
      <vt:lpstr>We allow applicants to pass the following exams:</vt:lpstr>
      <vt:lpstr>Placement of graduates 2019-20</vt:lpstr>
      <vt:lpstr>Placement of graduates 2018-19</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Petra MacGregor</dc:creator>
  <cp:lastModifiedBy>Petra MacGregor</cp:lastModifiedBy>
  <cp:revision>272</cp:revision>
  <dcterms:created xsi:type="dcterms:W3CDTF">2021-02-25T12:11:08Z</dcterms:created>
  <dcterms:modified xsi:type="dcterms:W3CDTF">2021-03-05T10:29:37Z</dcterms:modified>
</cp:coreProperties>
</file>